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4" r:id="rId29"/>
    <p:sldId id="285" r:id="rId30"/>
    <p:sldId id="286" r:id="rId31"/>
    <p:sldId id="287" r:id="rId32"/>
    <p:sldId id="288" r:id="rId33"/>
    <p:sldId id="289" r:id="rId34"/>
  </p:sldIdLst>
  <p:sldSz cx="18288000" cy="10287000"/>
  <p:notesSz cx="6858000" cy="9144000"/>
  <p:embeddedFontLst>
    <p:embeddedFont>
      <p:font typeface="Calibri" panose="020F0502020204030204" pitchFamily="34" charset="0"/>
      <p:regular r:id="rId36"/>
      <p:bold r:id="rId37"/>
      <p:italic r:id="rId38"/>
      <p:boldItalic r:id="rId39"/>
    </p:embeddedFont>
    <p:embeddedFont>
      <p:font typeface="Canva Sans" panose="020B0604020202020204" charset="0"/>
      <p:regular r:id="rId40"/>
    </p:embeddedFont>
    <p:embeddedFont>
      <p:font typeface="Canva Sans Bold" panose="020B0604020202020204" charset="0"/>
      <p:regular r:id="rId41"/>
    </p:embeddedFont>
    <p:embeddedFont>
      <p:font typeface="Poppins" panose="00000500000000000000" pitchFamily="2" charset="0"/>
      <p:regular r:id="rId42"/>
      <p:bold r:id="rId43"/>
    </p:embeddedFont>
    <p:embeddedFont>
      <p:font typeface="Poppins Bold" panose="00000800000000000000" charset="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7567"/>
    <a:srgbClr val="FF96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83810" autoAdjust="0"/>
  </p:normalViewPr>
  <p:slideViewPr>
    <p:cSldViewPr>
      <p:cViewPr varScale="1">
        <p:scale>
          <a:sx n="37" d="100"/>
          <a:sy n="37" d="100"/>
        </p:scale>
        <p:origin x="1060" y="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RESHTHA GUPTA" userId="25488d49-bd32-44e2-9ec3-7198237d95b3" providerId="ADAL" clId="{3142AD9E-91F6-4ADB-8319-726D91C3223E}"/>
    <pc:docChg chg="undo custSel modSld">
      <pc:chgData name="SHRESHTHA GUPTA" userId="25488d49-bd32-44e2-9ec3-7198237d95b3" providerId="ADAL" clId="{3142AD9E-91F6-4ADB-8319-726D91C3223E}" dt="2023-12-07T17:50:50.053" v="57" actId="20577"/>
      <pc:docMkLst>
        <pc:docMk/>
      </pc:docMkLst>
      <pc:sldChg chg="modSp mod">
        <pc:chgData name="SHRESHTHA GUPTA" userId="25488d49-bd32-44e2-9ec3-7198237d95b3" providerId="ADAL" clId="{3142AD9E-91F6-4ADB-8319-726D91C3223E}" dt="2023-12-07T17:43:52.975" v="25" actId="1076"/>
        <pc:sldMkLst>
          <pc:docMk/>
          <pc:sldMk cId="0" sldId="257"/>
        </pc:sldMkLst>
        <pc:spChg chg="mod">
          <ac:chgData name="SHRESHTHA GUPTA" userId="25488d49-bd32-44e2-9ec3-7198237d95b3" providerId="ADAL" clId="{3142AD9E-91F6-4ADB-8319-726D91C3223E}" dt="2023-12-07T17:43:52.975" v="25" actId="1076"/>
          <ac:spMkLst>
            <pc:docMk/>
            <pc:sldMk cId="0" sldId="257"/>
            <ac:spMk id="5" creationId="{00000000-0000-0000-0000-000000000000}"/>
          </ac:spMkLst>
        </pc:spChg>
      </pc:sldChg>
      <pc:sldChg chg="modSp mod">
        <pc:chgData name="SHRESHTHA GUPTA" userId="25488d49-bd32-44e2-9ec3-7198237d95b3" providerId="ADAL" clId="{3142AD9E-91F6-4ADB-8319-726D91C3223E}" dt="2023-12-07T17:44:54.299" v="33" actId="1076"/>
        <pc:sldMkLst>
          <pc:docMk/>
          <pc:sldMk cId="0" sldId="258"/>
        </pc:sldMkLst>
        <pc:spChg chg="mod modCrop">
          <ac:chgData name="SHRESHTHA GUPTA" userId="25488d49-bd32-44e2-9ec3-7198237d95b3" providerId="ADAL" clId="{3142AD9E-91F6-4ADB-8319-726D91C3223E}" dt="2023-12-07T17:44:45.924" v="31" actId="1076"/>
          <ac:spMkLst>
            <pc:docMk/>
            <pc:sldMk cId="0" sldId="258"/>
            <ac:spMk id="4" creationId="{00000000-0000-0000-0000-000000000000}"/>
          </ac:spMkLst>
        </pc:spChg>
        <pc:spChg chg="mod">
          <ac:chgData name="SHRESHTHA GUPTA" userId="25488d49-bd32-44e2-9ec3-7198237d95b3" providerId="ADAL" clId="{3142AD9E-91F6-4ADB-8319-726D91C3223E}" dt="2023-12-07T17:44:54.299" v="33" actId="1076"/>
          <ac:spMkLst>
            <pc:docMk/>
            <pc:sldMk cId="0" sldId="258"/>
            <ac:spMk id="7" creationId="{00000000-0000-0000-0000-000000000000}"/>
          </ac:spMkLst>
        </pc:spChg>
      </pc:sldChg>
      <pc:sldChg chg="modSp mod">
        <pc:chgData name="SHRESHTHA GUPTA" userId="25488d49-bd32-44e2-9ec3-7198237d95b3" providerId="ADAL" clId="{3142AD9E-91F6-4ADB-8319-726D91C3223E}" dt="2023-12-07T17:45:15.372" v="34" actId="12"/>
        <pc:sldMkLst>
          <pc:docMk/>
          <pc:sldMk cId="0" sldId="260"/>
        </pc:sldMkLst>
        <pc:spChg chg="mod">
          <ac:chgData name="SHRESHTHA GUPTA" userId="25488d49-bd32-44e2-9ec3-7198237d95b3" providerId="ADAL" clId="{3142AD9E-91F6-4ADB-8319-726D91C3223E}" dt="2023-12-07T17:45:15.372" v="34" actId="12"/>
          <ac:spMkLst>
            <pc:docMk/>
            <pc:sldMk cId="0" sldId="260"/>
            <ac:spMk id="5" creationId="{00000000-0000-0000-0000-000000000000}"/>
          </ac:spMkLst>
        </pc:spChg>
      </pc:sldChg>
      <pc:sldChg chg="modSp mod">
        <pc:chgData name="SHRESHTHA GUPTA" userId="25488d49-bd32-44e2-9ec3-7198237d95b3" providerId="ADAL" clId="{3142AD9E-91F6-4ADB-8319-726D91C3223E}" dt="2023-12-07T17:45:26.827" v="35" actId="1076"/>
        <pc:sldMkLst>
          <pc:docMk/>
          <pc:sldMk cId="0" sldId="264"/>
        </pc:sldMkLst>
        <pc:spChg chg="mod">
          <ac:chgData name="SHRESHTHA GUPTA" userId="25488d49-bd32-44e2-9ec3-7198237d95b3" providerId="ADAL" clId="{3142AD9E-91F6-4ADB-8319-726D91C3223E}" dt="2023-12-07T17:45:26.827" v="35" actId="1076"/>
          <ac:spMkLst>
            <pc:docMk/>
            <pc:sldMk cId="0" sldId="264"/>
            <ac:spMk id="3" creationId="{00000000-0000-0000-0000-000000000000}"/>
          </ac:spMkLst>
        </pc:spChg>
      </pc:sldChg>
      <pc:sldChg chg="modSp mod">
        <pc:chgData name="SHRESHTHA GUPTA" userId="25488d49-bd32-44e2-9ec3-7198237d95b3" providerId="ADAL" clId="{3142AD9E-91F6-4ADB-8319-726D91C3223E}" dt="2023-12-07T17:48:49.771" v="52" actId="1076"/>
        <pc:sldMkLst>
          <pc:docMk/>
          <pc:sldMk cId="0" sldId="267"/>
        </pc:sldMkLst>
        <pc:spChg chg="mod">
          <ac:chgData name="SHRESHTHA GUPTA" userId="25488d49-bd32-44e2-9ec3-7198237d95b3" providerId="ADAL" clId="{3142AD9E-91F6-4ADB-8319-726D91C3223E}" dt="2023-12-07T17:48:49.771" v="52" actId="1076"/>
          <ac:spMkLst>
            <pc:docMk/>
            <pc:sldMk cId="0" sldId="267"/>
            <ac:spMk id="4" creationId="{00000000-0000-0000-0000-000000000000}"/>
          </ac:spMkLst>
        </pc:spChg>
        <pc:spChg chg="mod">
          <ac:chgData name="SHRESHTHA GUPTA" userId="25488d49-bd32-44e2-9ec3-7198237d95b3" providerId="ADAL" clId="{3142AD9E-91F6-4ADB-8319-726D91C3223E}" dt="2023-12-07T17:45:38.367" v="36" actId="1076"/>
          <ac:spMkLst>
            <pc:docMk/>
            <pc:sldMk cId="0" sldId="267"/>
            <ac:spMk id="5" creationId="{00000000-0000-0000-0000-000000000000}"/>
          </ac:spMkLst>
        </pc:spChg>
      </pc:sldChg>
      <pc:sldChg chg="modSp mod">
        <pc:chgData name="SHRESHTHA GUPTA" userId="25488d49-bd32-44e2-9ec3-7198237d95b3" providerId="ADAL" clId="{3142AD9E-91F6-4ADB-8319-726D91C3223E}" dt="2023-12-07T17:45:48.920" v="37" actId="113"/>
        <pc:sldMkLst>
          <pc:docMk/>
          <pc:sldMk cId="0" sldId="268"/>
        </pc:sldMkLst>
        <pc:spChg chg="mod">
          <ac:chgData name="SHRESHTHA GUPTA" userId="25488d49-bd32-44e2-9ec3-7198237d95b3" providerId="ADAL" clId="{3142AD9E-91F6-4ADB-8319-726D91C3223E}" dt="2023-12-07T17:45:48.920" v="37" actId="113"/>
          <ac:spMkLst>
            <pc:docMk/>
            <pc:sldMk cId="0" sldId="268"/>
            <ac:spMk id="3" creationId="{00000000-0000-0000-0000-000000000000}"/>
          </ac:spMkLst>
        </pc:spChg>
      </pc:sldChg>
      <pc:sldChg chg="modSp mod">
        <pc:chgData name="SHRESHTHA GUPTA" userId="25488d49-bd32-44e2-9ec3-7198237d95b3" providerId="ADAL" clId="{3142AD9E-91F6-4ADB-8319-726D91C3223E}" dt="2023-12-07T17:43:26.952" v="18" actId="1076"/>
        <pc:sldMkLst>
          <pc:docMk/>
          <pc:sldMk cId="0" sldId="272"/>
        </pc:sldMkLst>
        <pc:spChg chg="mod">
          <ac:chgData name="SHRESHTHA GUPTA" userId="25488d49-bd32-44e2-9ec3-7198237d95b3" providerId="ADAL" clId="{3142AD9E-91F6-4ADB-8319-726D91C3223E}" dt="2023-12-07T17:43:26.952" v="18" actId="1076"/>
          <ac:spMkLst>
            <pc:docMk/>
            <pc:sldMk cId="0" sldId="272"/>
            <ac:spMk id="7" creationId="{00000000-0000-0000-0000-000000000000}"/>
          </ac:spMkLst>
        </pc:spChg>
      </pc:sldChg>
      <pc:sldChg chg="modSp mod">
        <pc:chgData name="SHRESHTHA GUPTA" userId="25488d49-bd32-44e2-9ec3-7198237d95b3" providerId="ADAL" clId="{3142AD9E-91F6-4ADB-8319-726D91C3223E}" dt="2023-12-07T17:46:26.873" v="41" actId="113"/>
        <pc:sldMkLst>
          <pc:docMk/>
          <pc:sldMk cId="0" sldId="275"/>
        </pc:sldMkLst>
        <pc:spChg chg="mod">
          <ac:chgData name="SHRESHTHA GUPTA" userId="25488d49-bd32-44e2-9ec3-7198237d95b3" providerId="ADAL" clId="{3142AD9E-91F6-4ADB-8319-726D91C3223E}" dt="2023-12-07T17:46:26.873" v="41" actId="113"/>
          <ac:spMkLst>
            <pc:docMk/>
            <pc:sldMk cId="0" sldId="275"/>
            <ac:spMk id="2" creationId="{00000000-0000-0000-0000-000000000000}"/>
          </ac:spMkLst>
        </pc:spChg>
      </pc:sldChg>
      <pc:sldChg chg="modSp mod">
        <pc:chgData name="SHRESHTHA GUPTA" userId="25488d49-bd32-44e2-9ec3-7198237d95b3" providerId="ADAL" clId="{3142AD9E-91F6-4ADB-8319-726D91C3223E}" dt="2023-12-07T17:47:15.850" v="45" actId="113"/>
        <pc:sldMkLst>
          <pc:docMk/>
          <pc:sldMk cId="0" sldId="278"/>
        </pc:sldMkLst>
        <pc:spChg chg="mod">
          <ac:chgData name="SHRESHTHA GUPTA" userId="25488d49-bd32-44e2-9ec3-7198237d95b3" providerId="ADAL" clId="{3142AD9E-91F6-4ADB-8319-726D91C3223E}" dt="2023-12-07T17:47:15.850" v="45" actId="113"/>
          <ac:spMkLst>
            <pc:docMk/>
            <pc:sldMk cId="0" sldId="278"/>
            <ac:spMk id="2" creationId="{00000000-0000-0000-0000-000000000000}"/>
          </ac:spMkLst>
        </pc:spChg>
      </pc:sldChg>
      <pc:sldChg chg="modSp mod">
        <pc:chgData name="SHRESHTHA GUPTA" userId="25488d49-bd32-44e2-9ec3-7198237d95b3" providerId="ADAL" clId="{3142AD9E-91F6-4ADB-8319-726D91C3223E}" dt="2023-12-07T17:50:50.053" v="57" actId="20577"/>
        <pc:sldMkLst>
          <pc:docMk/>
          <pc:sldMk cId="0" sldId="281"/>
        </pc:sldMkLst>
        <pc:spChg chg="mod">
          <ac:chgData name="SHRESHTHA GUPTA" userId="25488d49-bd32-44e2-9ec3-7198237d95b3" providerId="ADAL" clId="{3142AD9E-91F6-4ADB-8319-726D91C3223E}" dt="2023-12-07T17:50:50.053" v="57" actId="20577"/>
          <ac:spMkLst>
            <pc:docMk/>
            <pc:sldMk cId="0" sldId="281"/>
            <ac:spMk id="2" creationId="{00000000-0000-0000-0000-000000000000}"/>
          </ac:spMkLst>
        </pc:spChg>
      </pc:sldChg>
      <pc:sldChg chg="modSp mod">
        <pc:chgData name="SHRESHTHA GUPTA" userId="25488d49-bd32-44e2-9ec3-7198237d95b3" providerId="ADAL" clId="{3142AD9E-91F6-4ADB-8319-726D91C3223E}" dt="2023-12-07T17:41:20.215" v="1" actId="255"/>
        <pc:sldMkLst>
          <pc:docMk/>
          <pc:sldMk cId="0" sldId="282"/>
        </pc:sldMkLst>
        <pc:spChg chg="mod">
          <ac:chgData name="SHRESHTHA GUPTA" userId="25488d49-bd32-44e2-9ec3-7198237d95b3" providerId="ADAL" clId="{3142AD9E-91F6-4ADB-8319-726D91C3223E}" dt="2023-12-07T17:41:20.215" v="1" actId="255"/>
          <ac:spMkLst>
            <pc:docMk/>
            <pc:sldMk cId="0" sldId="282"/>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07.12.2023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Indian government aims to have EVs comprise 30% of new private vehicle registrations, amounting to 8 crore EVs, by 2030. To support this dramatic rise in EV adoption, India will need a total of 39 lakh public and semi-public charging stations for a ratio of 1 station per 20 vehicles.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ratio of Cs to EVs in India is 1:135, which is much lower than the global average of 1:6.</a:t>
            </a:r>
          </a:p>
          <a:p>
            <a:r>
              <a:rPr lang="en-US"/>
              <a:t>- To ensure that the grid can meet the growing demand for electricity from EVs, it is important to accurately predict the electricity required for charging EVs at charging stations.</a:t>
            </a:r>
          </a:p>
          <a:p>
            <a:r>
              <a:rPr lang="en-US"/>
              <a:t>- Predicting EV charging demand will help to better manage the load on the power grid and maintain stability during peak demand periods.  </a:t>
            </a:r>
          </a:p>
          <a:p>
            <a:r>
              <a:rPr lang="en-US"/>
              <a:t>-This reduces the risk of strain on the grid, minimizes the need for expensive infrastructure upgrades, and contributes to a more resilient and efficient power system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The significance of time series prediction lies in its ability to uncover hidden patterns,</a:t>
            </a:r>
          </a:p>
          <a:p>
            <a:r>
              <a:rPr lang="en-US"/>
              <a:t>trends, and dependencies within temporal data. By analyzing historical information, predictive models can be built to anticipate future values, enabling informed</a:t>
            </a:r>
          </a:p>
          <a:p>
            <a:r>
              <a:rPr lang="en-US"/>
              <a:t>decision-making and proactive planning.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 assess the models’ generalization capabilities, the data was partitioned into training, validation, and testing</a:t>
            </a:r>
          </a:p>
          <a:p>
            <a:r>
              <a:rPr lang="en-US"/>
              <a:t>sets, adhering to a 0.75:0.10:0.15 ratio. </a:t>
            </a:r>
          </a:p>
          <a:p>
            <a:r>
              <a:rPr lang="en-US"/>
              <a:t>--. Furthermore, scaling was applied to the data, normalizing its distribution and improving</a:t>
            </a:r>
          </a:p>
          <a:p>
            <a:r>
              <a:rPr lang="en-US"/>
              <a:t>the convergence of the machine-learning algorithms.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SVRs offer several advantages for time series prediction, including their ability</a:t>
            </a:r>
          </a:p>
          <a:p>
            <a:r>
              <a:rPr lang="en-US"/>
              <a:t>to capture nonlinear relationships in the data, their robustness to outliers, and their</a:t>
            </a:r>
          </a:p>
          <a:p>
            <a:r>
              <a:rPr lang="en-US"/>
              <a:t>generalization capabilities. However, SVRs can be computationally expensive to</a:t>
            </a:r>
          </a:p>
          <a:p>
            <a:r>
              <a:rPr lang="en-US"/>
              <a:t>train, especially for large datasets, and require careful parameter selection.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working mechanism of N-BEATS involves sequentially processing the input time</a:t>
            </a:r>
          </a:p>
          <a:p>
            <a:r>
              <a:rPr lang="en-US"/>
              <a:t>series data through the stacked blocks. Each stack extracts relevant information and</a:t>
            </a:r>
          </a:p>
          <a:p>
            <a:r>
              <a:rPr lang="en-US"/>
              <a:t>refines the forecast, with the outputs of different blocks combined through residual</a:t>
            </a:r>
          </a:p>
          <a:p>
            <a:r>
              <a:rPr lang="en-US"/>
              <a:t>connections. Basis expansion layers enhance the model’s ability to capture complex</a:t>
            </a:r>
          </a:p>
          <a:p>
            <a:r>
              <a:rPr lang="en-US"/>
              <a:t>nonlinear relationships in the data. The final output of N-BEATS is a forecast of the</a:t>
            </a:r>
          </a:p>
          <a:p>
            <a:r>
              <a:rPr lang="en-US"/>
              <a:t>future values of the time series generated by combining the outputs of all stacks.</a:t>
            </a:r>
          </a:p>
          <a:p>
            <a:r>
              <a:rPr lang="en-US"/>
              <a:t>-- Its interpretability is a distinctive feature, enabling</a:t>
            </a:r>
          </a:p>
          <a:p>
            <a:r>
              <a:rPr lang="en-US"/>
              <a:t>users to discern the contributions of individual components.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--Long-range dependencies are harder for LSTM to capture as the time horizon gets longer, which makes it less useful for predicting long-term EV charging demand. </a:t>
            </a:r>
          </a:p>
          <a:p>
            <a:r>
              <a:rPr lang="en-US"/>
              <a:t>--Its capacity to accurately represent intricate relationships and temporal dependencies in the time series data is the source of its exceptional accuracy and pattern recognition abilities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4.sv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4.sv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4.sv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4.sv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4.sv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9FCFF"/>
        </a:solidFill>
        <a:effectLst/>
      </p:bgPr>
    </p:bg>
    <p:spTree>
      <p:nvGrpSpPr>
        <p:cNvPr id="1" name=""/>
        <p:cNvGrpSpPr/>
        <p:nvPr/>
      </p:nvGrpSpPr>
      <p:grpSpPr>
        <a:xfrm>
          <a:off x="0" y="0"/>
          <a:ext cx="0" cy="0"/>
          <a:chOff x="0" y="0"/>
          <a:chExt cx="0" cy="0"/>
        </a:xfrm>
      </p:grpSpPr>
      <p:sp>
        <p:nvSpPr>
          <p:cNvPr id="2" name="Freeform 2"/>
          <p:cNvSpPr/>
          <p:nvPr/>
        </p:nvSpPr>
        <p:spPr>
          <a:xfrm>
            <a:off x="13487400" y="611090"/>
            <a:ext cx="10946941" cy="8896877"/>
          </a:xfrm>
          <a:custGeom>
            <a:avLst/>
            <a:gdLst/>
            <a:ahLst/>
            <a:cxnLst/>
            <a:rect l="l" t="t" r="r" b="b"/>
            <a:pathLst>
              <a:path w="10946941" h="8896877">
                <a:moveTo>
                  <a:pt x="0" y="0"/>
                </a:moveTo>
                <a:lnTo>
                  <a:pt x="10946940" y="0"/>
                </a:lnTo>
                <a:lnTo>
                  <a:pt x="10946940" y="8896877"/>
                </a:lnTo>
                <a:lnTo>
                  <a:pt x="0" y="88968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9461290">
            <a:off x="-3977922" y="2327543"/>
            <a:ext cx="5643741" cy="4114800"/>
          </a:xfrm>
          <a:custGeom>
            <a:avLst/>
            <a:gdLst/>
            <a:ahLst/>
            <a:cxnLst/>
            <a:rect l="l" t="t" r="r" b="b"/>
            <a:pathLst>
              <a:path w="5643741" h="4114800">
                <a:moveTo>
                  <a:pt x="0" y="0"/>
                </a:moveTo>
                <a:lnTo>
                  <a:pt x="5643740" y="0"/>
                </a:lnTo>
                <a:lnTo>
                  <a:pt x="564374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461503" y="2120797"/>
            <a:ext cx="15364985" cy="2928029"/>
          </a:xfrm>
          <a:prstGeom prst="rect">
            <a:avLst/>
          </a:prstGeom>
        </p:spPr>
        <p:txBody>
          <a:bodyPr lIns="0" tIns="0" rIns="0" bIns="0" rtlCol="0" anchor="t">
            <a:spAutoFit/>
          </a:bodyPr>
          <a:lstStyle/>
          <a:p>
            <a:pPr algn="ctr">
              <a:lnSpc>
                <a:spcPts val="7662"/>
              </a:lnSpc>
              <a:spcBef>
                <a:spcPct val="0"/>
              </a:spcBef>
            </a:pPr>
            <a:r>
              <a:rPr lang="en-US" sz="5473" dirty="0">
                <a:solidFill>
                  <a:srgbClr val="000000"/>
                </a:solidFill>
                <a:latin typeface="Poppins Bold"/>
              </a:rPr>
              <a:t>A COMPARATIVE STUDY OF VARIOUS MACHINE LEARNING APPROACHES IN PREDICTING EV CHARGE DEMANDS</a:t>
            </a:r>
          </a:p>
        </p:txBody>
      </p:sp>
      <p:sp>
        <p:nvSpPr>
          <p:cNvPr id="5" name="TextBox 5"/>
          <p:cNvSpPr txBox="1"/>
          <p:nvPr/>
        </p:nvSpPr>
        <p:spPr>
          <a:xfrm>
            <a:off x="649261" y="6306439"/>
            <a:ext cx="5257651" cy="1128395"/>
          </a:xfrm>
          <a:prstGeom prst="rect">
            <a:avLst/>
          </a:prstGeom>
        </p:spPr>
        <p:txBody>
          <a:bodyPr lIns="0" tIns="0" rIns="0" bIns="0" rtlCol="0" anchor="t">
            <a:spAutoFit/>
          </a:bodyPr>
          <a:lstStyle/>
          <a:p>
            <a:pPr>
              <a:lnSpc>
                <a:spcPts val="4480"/>
              </a:lnSpc>
            </a:pPr>
            <a:r>
              <a:rPr lang="en-US" sz="3200" dirty="0">
                <a:solidFill>
                  <a:srgbClr val="171616"/>
                </a:solidFill>
                <a:latin typeface="Poppins Bold"/>
              </a:rPr>
              <a:t>Subject : B.tech Project  </a:t>
            </a:r>
          </a:p>
          <a:p>
            <a:pPr>
              <a:lnSpc>
                <a:spcPts val="4480"/>
              </a:lnSpc>
              <a:spcBef>
                <a:spcPct val="0"/>
              </a:spcBef>
            </a:pPr>
            <a:r>
              <a:rPr lang="en-US" sz="3200" dirty="0">
                <a:solidFill>
                  <a:srgbClr val="171616"/>
                </a:solidFill>
                <a:latin typeface="Poppins Bold"/>
              </a:rPr>
              <a:t>Course Code : EE17106</a:t>
            </a:r>
          </a:p>
        </p:txBody>
      </p:sp>
      <p:sp>
        <p:nvSpPr>
          <p:cNvPr id="6" name="TextBox 6"/>
          <p:cNvSpPr txBox="1"/>
          <p:nvPr/>
        </p:nvSpPr>
        <p:spPr>
          <a:xfrm>
            <a:off x="649261" y="8379572"/>
            <a:ext cx="5033296" cy="1128395"/>
          </a:xfrm>
          <a:prstGeom prst="rect">
            <a:avLst/>
          </a:prstGeom>
        </p:spPr>
        <p:txBody>
          <a:bodyPr lIns="0" tIns="0" rIns="0" bIns="0" rtlCol="0" anchor="t">
            <a:spAutoFit/>
          </a:bodyPr>
          <a:lstStyle/>
          <a:p>
            <a:pPr>
              <a:lnSpc>
                <a:spcPts val="4480"/>
              </a:lnSpc>
            </a:pPr>
            <a:r>
              <a:rPr lang="en-US" sz="3200" dirty="0">
                <a:solidFill>
                  <a:srgbClr val="171616"/>
                </a:solidFill>
                <a:latin typeface="Poppins Bold"/>
              </a:rPr>
              <a:t>Project Supervisor</a:t>
            </a:r>
            <a:r>
              <a:rPr lang="en-US" sz="3200" dirty="0">
                <a:solidFill>
                  <a:srgbClr val="171616"/>
                </a:solidFill>
                <a:latin typeface="Poppins"/>
              </a:rPr>
              <a:t> :</a:t>
            </a:r>
          </a:p>
          <a:p>
            <a:pPr>
              <a:lnSpc>
                <a:spcPts val="4480"/>
              </a:lnSpc>
              <a:spcBef>
                <a:spcPct val="0"/>
              </a:spcBef>
            </a:pPr>
            <a:r>
              <a:rPr lang="en-US" sz="3200" dirty="0">
                <a:solidFill>
                  <a:srgbClr val="171616"/>
                </a:solidFill>
                <a:latin typeface="Poppins"/>
              </a:rPr>
              <a:t>Dr. Navneet Kumar Singh </a:t>
            </a:r>
          </a:p>
        </p:txBody>
      </p:sp>
      <p:sp>
        <p:nvSpPr>
          <p:cNvPr id="7" name="TextBox 7"/>
          <p:cNvSpPr txBox="1"/>
          <p:nvPr/>
        </p:nvSpPr>
        <p:spPr>
          <a:xfrm>
            <a:off x="11442484" y="7248210"/>
            <a:ext cx="6196255" cy="2252345"/>
          </a:xfrm>
          <a:prstGeom prst="rect">
            <a:avLst/>
          </a:prstGeom>
        </p:spPr>
        <p:txBody>
          <a:bodyPr lIns="0" tIns="0" rIns="0" bIns="0" rtlCol="0" anchor="t">
            <a:spAutoFit/>
          </a:bodyPr>
          <a:lstStyle/>
          <a:p>
            <a:pPr>
              <a:lnSpc>
                <a:spcPts val="4480"/>
              </a:lnSpc>
            </a:pPr>
            <a:r>
              <a:rPr lang="en-US" sz="3200" dirty="0">
                <a:solidFill>
                  <a:srgbClr val="171616"/>
                </a:solidFill>
                <a:latin typeface="Poppins Bold"/>
              </a:rPr>
              <a:t>Presented By :</a:t>
            </a:r>
            <a:r>
              <a:rPr lang="en-US" sz="3200" dirty="0">
                <a:solidFill>
                  <a:srgbClr val="171616"/>
                </a:solidFill>
                <a:latin typeface="Poppins"/>
              </a:rPr>
              <a:t> </a:t>
            </a:r>
            <a:r>
              <a:rPr lang="en-US" sz="3200" dirty="0">
                <a:solidFill>
                  <a:srgbClr val="171616"/>
                </a:solidFill>
                <a:latin typeface="Poppins Bold"/>
              </a:rPr>
              <a:t>Group 3</a:t>
            </a:r>
          </a:p>
          <a:p>
            <a:pPr>
              <a:lnSpc>
                <a:spcPts val="4480"/>
              </a:lnSpc>
            </a:pPr>
            <a:r>
              <a:rPr lang="en-US" sz="3200" dirty="0">
                <a:solidFill>
                  <a:srgbClr val="171616"/>
                </a:solidFill>
                <a:latin typeface="Poppins"/>
              </a:rPr>
              <a:t>Chirag Srivastava (20202030)</a:t>
            </a:r>
          </a:p>
          <a:p>
            <a:pPr>
              <a:lnSpc>
                <a:spcPts val="4480"/>
              </a:lnSpc>
            </a:pPr>
            <a:r>
              <a:rPr lang="en-US" sz="3200" dirty="0">
                <a:solidFill>
                  <a:srgbClr val="171616"/>
                </a:solidFill>
                <a:latin typeface="Poppins"/>
              </a:rPr>
              <a:t>Shreshtha Gupta (20206050)</a:t>
            </a:r>
          </a:p>
          <a:p>
            <a:pPr>
              <a:lnSpc>
                <a:spcPts val="4480"/>
              </a:lnSpc>
              <a:spcBef>
                <a:spcPct val="0"/>
              </a:spcBef>
            </a:pPr>
            <a:r>
              <a:rPr lang="en-US" sz="3200" dirty="0">
                <a:solidFill>
                  <a:srgbClr val="171616"/>
                </a:solidFill>
                <a:latin typeface="Poppins"/>
              </a:rPr>
              <a:t>Sandeep Oraon (20202072)</a:t>
            </a:r>
          </a:p>
        </p:txBody>
      </p:sp>
      <p:sp>
        <p:nvSpPr>
          <p:cNvPr id="8" name="TextBox 8"/>
          <p:cNvSpPr txBox="1"/>
          <p:nvPr/>
        </p:nvSpPr>
        <p:spPr>
          <a:xfrm>
            <a:off x="938487" y="603678"/>
            <a:ext cx="16411019" cy="591056"/>
          </a:xfrm>
          <a:prstGeom prst="rect">
            <a:avLst/>
          </a:prstGeom>
        </p:spPr>
        <p:txBody>
          <a:bodyPr lIns="0" tIns="0" rIns="0" bIns="0" rtlCol="0" anchor="t">
            <a:spAutoFit/>
          </a:bodyPr>
          <a:lstStyle/>
          <a:p>
            <a:pPr algn="ctr">
              <a:lnSpc>
                <a:spcPts val="4669"/>
              </a:lnSpc>
              <a:spcBef>
                <a:spcPct val="0"/>
              </a:spcBef>
            </a:pPr>
            <a:r>
              <a:rPr lang="en-US" sz="3335" spc="-56" dirty="0">
                <a:solidFill>
                  <a:srgbClr val="171616"/>
                </a:solidFill>
                <a:latin typeface="Poppins"/>
              </a:rPr>
              <a:t>Motilal Nehru National Institute of Technology Allahabad, Prayagraj</a:t>
            </a:r>
          </a:p>
        </p:txBody>
      </p:sp>
      <p:pic>
        <p:nvPicPr>
          <p:cNvPr id="12" name="Picture 11">
            <a:extLst>
              <a:ext uri="{FF2B5EF4-FFF2-40B4-BE49-F238E27FC236}">
                <a16:creationId xmlns:a16="http://schemas.microsoft.com/office/drawing/2014/main" id="{6214755D-FF5B-DCFE-09BD-68EFB34CBAC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8321" y="0"/>
            <a:ext cx="1599239" cy="215711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43554" y="-1718684"/>
            <a:ext cx="5643741" cy="4114800"/>
          </a:xfrm>
          <a:custGeom>
            <a:avLst/>
            <a:gdLst/>
            <a:ahLst/>
            <a:cxnLst/>
            <a:rect l="l" t="t" r="r" b="b"/>
            <a:pathLst>
              <a:path w="5643741" h="4114800">
                <a:moveTo>
                  <a:pt x="0" y="0"/>
                </a:moveTo>
                <a:lnTo>
                  <a:pt x="5643740" y="0"/>
                </a:lnTo>
                <a:lnTo>
                  <a:pt x="564374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400186" y="1420886"/>
            <a:ext cx="12080703" cy="5946636"/>
          </a:xfrm>
          <a:custGeom>
            <a:avLst/>
            <a:gdLst/>
            <a:ahLst/>
            <a:cxnLst/>
            <a:rect l="l" t="t" r="r" b="b"/>
            <a:pathLst>
              <a:path w="12080703" h="5946636">
                <a:moveTo>
                  <a:pt x="0" y="0"/>
                </a:moveTo>
                <a:lnTo>
                  <a:pt x="12080703" y="0"/>
                </a:lnTo>
                <a:lnTo>
                  <a:pt x="12080703" y="5946637"/>
                </a:lnTo>
                <a:lnTo>
                  <a:pt x="0" y="5946637"/>
                </a:lnTo>
                <a:lnTo>
                  <a:pt x="0" y="0"/>
                </a:lnTo>
                <a:close/>
              </a:path>
            </a:pathLst>
          </a:custGeom>
          <a:blipFill>
            <a:blip r:embed="rId4"/>
            <a:stretch>
              <a:fillRect/>
            </a:stretch>
          </a:blipFill>
        </p:spPr>
      </p:sp>
      <p:sp>
        <p:nvSpPr>
          <p:cNvPr id="4" name="TextBox 4"/>
          <p:cNvSpPr txBox="1"/>
          <p:nvPr/>
        </p:nvSpPr>
        <p:spPr>
          <a:xfrm>
            <a:off x="1408464" y="5262881"/>
            <a:ext cx="15850836" cy="5024119"/>
          </a:xfrm>
          <a:prstGeom prst="rect">
            <a:avLst/>
          </a:prstGeom>
        </p:spPr>
        <p:txBody>
          <a:bodyPr lIns="0" tIns="0" rIns="0" bIns="0" rtlCol="0" anchor="t">
            <a:spAutoFit/>
          </a:bodyPr>
          <a:lstStyle/>
          <a:p>
            <a:pPr>
              <a:lnSpc>
                <a:spcPts val="4960"/>
              </a:lnSpc>
            </a:pPr>
            <a:endParaRPr dirty="0"/>
          </a:p>
          <a:p>
            <a:pPr>
              <a:lnSpc>
                <a:spcPts val="4960"/>
              </a:lnSpc>
            </a:pPr>
            <a:endParaRPr dirty="0"/>
          </a:p>
          <a:p>
            <a:pPr>
              <a:lnSpc>
                <a:spcPts val="4960"/>
              </a:lnSpc>
            </a:pPr>
            <a:endParaRPr dirty="0"/>
          </a:p>
          <a:p>
            <a:pPr>
              <a:lnSpc>
                <a:spcPts val="4960"/>
              </a:lnSpc>
            </a:pPr>
            <a:endParaRPr dirty="0"/>
          </a:p>
          <a:p>
            <a:pPr>
              <a:lnSpc>
                <a:spcPts val="4960"/>
              </a:lnSpc>
            </a:pPr>
            <a:r>
              <a:rPr lang="en-US" sz="3100" dirty="0">
                <a:solidFill>
                  <a:srgbClr val="171616"/>
                </a:solidFill>
                <a:latin typeface="Poppins"/>
              </a:rPr>
              <a:t>LSTMs are particularly well-suited for time series prediction because they are made to handle sequential data. Long-term dependencies in data are efficiently captured by LSTMs, which solves the vanishing gradient issue that traditional RNNs have. </a:t>
            </a:r>
          </a:p>
        </p:txBody>
      </p:sp>
      <p:sp>
        <p:nvSpPr>
          <p:cNvPr id="5" name="TextBox 5"/>
          <p:cNvSpPr txBox="1"/>
          <p:nvPr/>
        </p:nvSpPr>
        <p:spPr>
          <a:xfrm>
            <a:off x="337899" y="393700"/>
            <a:ext cx="8408338" cy="635000"/>
          </a:xfrm>
          <a:prstGeom prst="rect">
            <a:avLst/>
          </a:prstGeom>
        </p:spPr>
        <p:txBody>
          <a:bodyPr lIns="0" tIns="0" rIns="0" bIns="0" rtlCol="0" anchor="t">
            <a:spAutoFit/>
          </a:bodyPr>
          <a:lstStyle/>
          <a:p>
            <a:pPr algn="ctr">
              <a:lnSpc>
                <a:spcPts val="4900"/>
              </a:lnSpc>
              <a:spcBef>
                <a:spcPct val="0"/>
              </a:spcBef>
            </a:pPr>
            <a:r>
              <a:rPr lang="en-US" sz="3500" u="sng" spc="-59">
                <a:solidFill>
                  <a:srgbClr val="FF5757"/>
                </a:solidFill>
                <a:latin typeface="Poppins Bold"/>
              </a:rPr>
              <a:t>LONG SHORT TERM MEMORY(LSTM):</a:t>
            </a:r>
          </a:p>
        </p:txBody>
      </p:sp>
      <p:sp>
        <p:nvSpPr>
          <p:cNvPr id="6" name="TextBox 6"/>
          <p:cNvSpPr txBox="1"/>
          <p:nvPr/>
        </p:nvSpPr>
        <p:spPr>
          <a:xfrm>
            <a:off x="5832554" y="7072565"/>
            <a:ext cx="6622891" cy="396239"/>
          </a:xfrm>
          <a:prstGeom prst="rect">
            <a:avLst/>
          </a:prstGeom>
        </p:spPr>
        <p:txBody>
          <a:bodyPr lIns="0" tIns="0" rIns="0" bIns="0" rtlCol="0" anchor="t">
            <a:spAutoFit/>
          </a:bodyPr>
          <a:lstStyle/>
          <a:p>
            <a:pPr algn="ctr">
              <a:lnSpc>
                <a:spcPts val="3360"/>
              </a:lnSpc>
            </a:pPr>
            <a:r>
              <a:rPr lang="en-US" sz="2400">
                <a:solidFill>
                  <a:srgbClr val="000000"/>
                </a:solidFill>
                <a:latin typeface="Canva Sans Bold"/>
              </a:rPr>
              <a:t>Fig 4: LSTM architecture for time series data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43554" y="-1718684"/>
            <a:ext cx="5643741" cy="4114800"/>
          </a:xfrm>
          <a:custGeom>
            <a:avLst/>
            <a:gdLst/>
            <a:ahLst/>
            <a:cxnLst/>
            <a:rect l="l" t="t" r="r" b="b"/>
            <a:pathLst>
              <a:path w="5643741" h="4114800">
                <a:moveTo>
                  <a:pt x="0" y="0"/>
                </a:moveTo>
                <a:lnTo>
                  <a:pt x="5643740" y="0"/>
                </a:lnTo>
                <a:lnTo>
                  <a:pt x="564374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23578" y="1679739"/>
            <a:ext cx="11573485" cy="5935805"/>
          </a:xfrm>
          <a:custGeom>
            <a:avLst/>
            <a:gdLst/>
            <a:ahLst/>
            <a:cxnLst/>
            <a:rect l="l" t="t" r="r" b="b"/>
            <a:pathLst>
              <a:path w="11573485" h="5935805">
                <a:moveTo>
                  <a:pt x="0" y="0"/>
                </a:moveTo>
                <a:lnTo>
                  <a:pt x="11573485" y="0"/>
                </a:lnTo>
                <a:lnTo>
                  <a:pt x="11573485" y="5935804"/>
                </a:lnTo>
                <a:lnTo>
                  <a:pt x="0" y="5935804"/>
                </a:lnTo>
                <a:lnTo>
                  <a:pt x="0" y="0"/>
                </a:lnTo>
                <a:close/>
              </a:path>
            </a:pathLst>
          </a:custGeom>
          <a:blipFill>
            <a:blip r:embed="rId4"/>
            <a:stretch>
              <a:fillRect t="-3795"/>
            </a:stretch>
          </a:blipFill>
        </p:spPr>
      </p:sp>
      <p:sp>
        <p:nvSpPr>
          <p:cNvPr id="4" name="Freeform 4"/>
          <p:cNvSpPr/>
          <p:nvPr/>
        </p:nvSpPr>
        <p:spPr>
          <a:xfrm>
            <a:off x="11725144" y="2363767"/>
            <a:ext cx="6552792" cy="5338128"/>
          </a:xfrm>
          <a:custGeom>
            <a:avLst/>
            <a:gdLst/>
            <a:ahLst/>
            <a:cxnLst/>
            <a:rect l="l" t="t" r="r" b="b"/>
            <a:pathLst>
              <a:path w="6552792" h="5338128">
                <a:moveTo>
                  <a:pt x="0" y="0"/>
                </a:moveTo>
                <a:lnTo>
                  <a:pt x="6552792" y="0"/>
                </a:lnTo>
                <a:lnTo>
                  <a:pt x="6552792" y="5338128"/>
                </a:lnTo>
                <a:lnTo>
                  <a:pt x="0" y="5338128"/>
                </a:lnTo>
                <a:lnTo>
                  <a:pt x="0" y="0"/>
                </a:lnTo>
                <a:close/>
              </a:path>
            </a:pathLst>
          </a:custGeom>
          <a:blipFill>
            <a:blip r:embed="rId5"/>
            <a:stretch>
              <a:fillRect/>
            </a:stretch>
          </a:blipFill>
        </p:spPr>
      </p:sp>
      <p:sp>
        <p:nvSpPr>
          <p:cNvPr id="5" name="TextBox 5"/>
          <p:cNvSpPr txBox="1"/>
          <p:nvPr/>
        </p:nvSpPr>
        <p:spPr>
          <a:xfrm>
            <a:off x="3187086" y="8218007"/>
            <a:ext cx="6046470" cy="389254"/>
          </a:xfrm>
          <a:prstGeom prst="rect">
            <a:avLst/>
          </a:prstGeom>
        </p:spPr>
        <p:txBody>
          <a:bodyPr lIns="0" tIns="0" rIns="0" bIns="0" rtlCol="0" anchor="t">
            <a:spAutoFit/>
          </a:bodyPr>
          <a:lstStyle/>
          <a:p>
            <a:pPr algn="ctr">
              <a:lnSpc>
                <a:spcPts val="3220"/>
              </a:lnSpc>
            </a:pPr>
            <a:r>
              <a:rPr lang="en-US" sz="2300">
                <a:solidFill>
                  <a:srgbClr val="000000"/>
                </a:solidFill>
                <a:latin typeface="Canva Sans Bold"/>
              </a:rPr>
              <a:t>Fig.5: Internal structure of a unit LSTM cell</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43554" y="-1718684"/>
            <a:ext cx="5643741" cy="4114800"/>
          </a:xfrm>
          <a:custGeom>
            <a:avLst/>
            <a:gdLst/>
            <a:ahLst/>
            <a:cxnLst/>
            <a:rect l="l" t="t" r="r" b="b"/>
            <a:pathLst>
              <a:path w="5643741" h="4114800">
                <a:moveTo>
                  <a:pt x="0" y="0"/>
                </a:moveTo>
                <a:lnTo>
                  <a:pt x="5643740" y="0"/>
                </a:lnTo>
                <a:lnTo>
                  <a:pt x="564374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878692" y="1915480"/>
            <a:ext cx="12530617" cy="7048472"/>
          </a:xfrm>
          <a:custGeom>
            <a:avLst/>
            <a:gdLst/>
            <a:ahLst/>
            <a:cxnLst/>
            <a:rect l="l" t="t" r="r" b="b"/>
            <a:pathLst>
              <a:path w="12530617" h="7048472">
                <a:moveTo>
                  <a:pt x="0" y="0"/>
                </a:moveTo>
                <a:lnTo>
                  <a:pt x="12530616" y="0"/>
                </a:lnTo>
                <a:lnTo>
                  <a:pt x="12530616" y="7048472"/>
                </a:lnTo>
                <a:lnTo>
                  <a:pt x="0" y="7048472"/>
                </a:lnTo>
                <a:lnTo>
                  <a:pt x="0" y="0"/>
                </a:lnTo>
                <a:close/>
              </a:path>
            </a:pathLst>
          </a:custGeom>
          <a:blipFill>
            <a:blip r:embed="rId4"/>
            <a:stretch>
              <a:fillRect/>
            </a:stretch>
          </a:blipFill>
        </p:spPr>
      </p:sp>
      <p:sp>
        <p:nvSpPr>
          <p:cNvPr id="4" name="TextBox 4"/>
          <p:cNvSpPr txBox="1"/>
          <p:nvPr/>
        </p:nvSpPr>
        <p:spPr>
          <a:xfrm>
            <a:off x="1371600" y="322182"/>
            <a:ext cx="15544800" cy="1289638"/>
          </a:xfrm>
          <a:prstGeom prst="rect">
            <a:avLst/>
          </a:prstGeom>
        </p:spPr>
        <p:txBody>
          <a:bodyPr wrap="square" lIns="0" tIns="0" rIns="0" bIns="0" rtlCol="0" anchor="t">
            <a:spAutoFit/>
          </a:bodyPr>
          <a:lstStyle/>
          <a:p>
            <a:pPr algn="ctr">
              <a:lnSpc>
                <a:spcPts val="5042"/>
              </a:lnSpc>
              <a:spcBef>
                <a:spcPct val="0"/>
              </a:spcBef>
            </a:pPr>
            <a:r>
              <a:rPr lang="en-US" sz="3601" u="sng" spc="-61" dirty="0">
                <a:solidFill>
                  <a:srgbClr val="FF5757"/>
                </a:solidFill>
                <a:latin typeface="Poppins Bold"/>
              </a:rPr>
              <a:t>NEURAL BASIS EXPANSION ANALYSIS FOR INTERPRETABLE TIME SERIES (N-BEATS)</a:t>
            </a:r>
          </a:p>
        </p:txBody>
      </p:sp>
      <p:sp>
        <p:nvSpPr>
          <p:cNvPr id="5" name="TextBox 5"/>
          <p:cNvSpPr txBox="1"/>
          <p:nvPr/>
        </p:nvSpPr>
        <p:spPr>
          <a:xfrm>
            <a:off x="5410200" y="9486900"/>
            <a:ext cx="6859588" cy="389254"/>
          </a:xfrm>
          <a:prstGeom prst="rect">
            <a:avLst/>
          </a:prstGeom>
        </p:spPr>
        <p:txBody>
          <a:bodyPr lIns="0" tIns="0" rIns="0" bIns="0" rtlCol="0" anchor="t">
            <a:spAutoFit/>
          </a:bodyPr>
          <a:lstStyle/>
          <a:p>
            <a:pPr algn="ctr">
              <a:lnSpc>
                <a:spcPts val="3220"/>
              </a:lnSpc>
            </a:pPr>
            <a:r>
              <a:rPr lang="en-US" sz="2300" dirty="0">
                <a:solidFill>
                  <a:srgbClr val="000000"/>
                </a:solidFill>
                <a:latin typeface="Canva Sans Bold"/>
              </a:rPr>
              <a:t>Fig. 6:  N-Beats Model for Time Series Prediction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213701"/>
            <a:ext cx="4537866" cy="814999"/>
          </a:xfrm>
          <a:prstGeom prst="rect">
            <a:avLst/>
          </a:prstGeom>
        </p:spPr>
        <p:txBody>
          <a:bodyPr lIns="0" tIns="0" rIns="0" bIns="0" rtlCol="0" anchor="t">
            <a:spAutoFit/>
          </a:bodyPr>
          <a:lstStyle/>
          <a:p>
            <a:pPr algn="ctr">
              <a:lnSpc>
                <a:spcPts val="6639"/>
              </a:lnSpc>
            </a:pPr>
            <a:r>
              <a:rPr lang="en-US" sz="4742">
                <a:solidFill>
                  <a:srgbClr val="FF5757"/>
                </a:solidFill>
                <a:latin typeface="Canva Sans Bold"/>
              </a:rPr>
              <a:t>N-Beats Model:</a:t>
            </a:r>
          </a:p>
        </p:txBody>
      </p:sp>
      <p:sp>
        <p:nvSpPr>
          <p:cNvPr id="3" name="TextBox 3"/>
          <p:cNvSpPr txBox="1"/>
          <p:nvPr/>
        </p:nvSpPr>
        <p:spPr>
          <a:xfrm>
            <a:off x="1028700" y="962025"/>
            <a:ext cx="15627472" cy="7653057"/>
          </a:xfrm>
          <a:prstGeom prst="rect">
            <a:avLst/>
          </a:prstGeom>
        </p:spPr>
        <p:txBody>
          <a:bodyPr lIns="0" tIns="0" rIns="0" bIns="0" rtlCol="0" anchor="t">
            <a:spAutoFit/>
          </a:bodyPr>
          <a:lstStyle/>
          <a:p>
            <a:pPr>
              <a:lnSpc>
                <a:spcPts val="5029"/>
              </a:lnSpc>
            </a:pPr>
            <a:endParaRPr dirty="0"/>
          </a:p>
          <a:p>
            <a:pPr>
              <a:lnSpc>
                <a:spcPts val="5029"/>
              </a:lnSpc>
            </a:pPr>
            <a:r>
              <a:rPr lang="en-US" sz="3592" dirty="0">
                <a:solidFill>
                  <a:srgbClr val="000000"/>
                </a:solidFill>
                <a:latin typeface="Poppins" panose="00000500000000000000" pitchFamily="2" charset="0"/>
                <a:cs typeface="Poppins" panose="00000500000000000000" pitchFamily="2" charset="0"/>
              </a:rPr>
              <a:t>The N-BEATS architecture consists of three primary components: </a:t>
            </a:r>
            <a:r>
              <a:rPr lang="en-US" sz="3592" b="1" dirty="0">
                <a:solidFill>
                  <a:srgbClr val="000000"/>
                </a:solidFill>
                <a:latin typeface="Poppins" panose="00000500000000000000" pitchFamily="2" charset="0"/>
                <a:cs typeface="Poppins" panose="00000500000000000000" pitchFamily="2" charset="0"/>
              </a:rPr>
              <a:t>stacks, blocks, and expansion layers</a:t>
            </a:r>
          </a:p>
          <a:p>
            <a:pPr marL="1130781" lvl="1" indent="-742950">
              <a:lnSpc>
                <a:spcPts val="5029"/>
              </a:lnSpc>
              <a:buFont typeface="+mj-lt"/>
              <a:buAutoNum type="arabicPeriod"/>
            </a:pPr>
            <a:r>
              <a:rPr lang="en-US" sz="3592" dirty="0">
                <a:solidFill>
                  <a:srgbClr val="000000"/>
                </a:solidFill>
                <a:latin typeface="Poppins" panose="00000500000000000000" pitchFamily="2" charset="0"/>
                <a:cs typeface="Poppins" panose="00000500000000000000" pitchFamily="2" charset="0"/>
              </a:rPr>
              <a:t>Stacks are arranged in a hierarchical manner, with each stack responsible for capturing different temporal frequencies in the time series data. </a:t>
            </a:r>
          </a:p>
          <a:p>
            <a:pPr marL="1130781" lvl="1" indent="-742950">
              <a:lnSpc>
                <a:spcPts val="5029"/>
              </a:lnSpc>
              <a:buFont typeface="+mj-lt"/>
              <a:buAutoNum type="arabicPeriod"/>
            </a:pPr>
            <a:r>
              <a:rPr lang="en-US" sz="3592" dirty="0">
                <a:solidFill>
                  <a:srgbClr val="000000"/>
                </a:solidFill>
                <a:latin typeface="Poppins" panose="00000500000000000000" pitchFamily="2" charset="0"/>
                <a:cs typeface="Poppins" panose="00000500000000000000" pitchFamily="2" charset="0"/>
              </a:rPr>
              <a:t>Blocks consist of fully connected layers followed by residual connections, allowing for efficient information flow and preventing vanishing gradients. </a:t>
            </a:r>
          </a:p>
          <a:p>
            <a:pPr marL="1130781" lvl="1" indent="-742950">
              <a:lnSpc>
                <a:spcPts val="5029"/>
              </a:lnSpc>
              <a:buFont typeface="+mj-lt"/>
              <a:buAutoNum type="arabicPeriod"/>
            </a:pPr>
            <a:r>
              <a:rPr lang="en-US" sz="3592" dirty="0">
                <a:solidFill>
                  <a:srgbClr val="000000"/>
                </a:solidFill>
                <a:latin typeface="Poppins" panose="00000500000000000000" pitchFamily="2" charset="0"/>
                <a:cs typeface="Poppins" panose="00000500000000000000" pitchFamily="2" charset="0"/>
              </a:rPr>
              <a:t>Expansion layers transform the input sequence into a higher-dimensional representation, enabling the model to capture more complex patterns in the data.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43554" y="-1718684"/>
            <a:ext cx="5643741" cy="4114800"/>
          </a:xfrm>
          <a:custGeom>
            <a:avLst/>
            <a:gdLst/>
            <a:ahLst/>
            <a:cxnLst/>
            <a:rect l="l" t="t" r="r" b="b"/>
            <a:pathLst>
              <a:path w="5643741" h="4114800">
                <a:moveTo>
                  <a:pt x="0" y="0"/>
                </a:moveTo>
                <a:lnTo>
                  <a:pt x="5643740" y="0"/>
                </a:lnTo>
                <a:lnTo>
                  <a:pt x="564374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61121" y="1345222"/>
            <a:ext cx="15302633" cy="8142276"/>
          </a:xfrm>
          <a:custGeom>
            <a:avLst/>
            <a:gdLst/>
            <a:ahLst/>
            <a:cxnLst/>
            <a:rect l="l" t="t" r="r" b="b"/>
            <a:pathLst>
              <a:path w="15302633" h="8142276">
                <a:moveTo>
                  <a:pt x="0" y="0"/>
                </a:moveTo>
                <a:lnTo>
                  <a:pt x="15302632" y="0"/>
                </a:lnTo>
                <a:lnTo>
                  <a:pt x="15302632" y="8142276"/>
                </a:lnTo>
                <a:lnTo>
                  <a:pt x="0" y="8142276"/>
                </a:lnTo>
                <a:lnTo>
                  <a:pt x="0" y="0"/>
                </a:lnTo>
                <a:close/>
              </a:path>
            </a:pathLst>
          </a:custGeom>
          <a:blipFill>
            <a:blip r:embed="rId4"/>
            <a:stretch>
              <a:fillRect/>
            </a:stretch>
          </a:blipFill>
        </p:spPr>
      </p:sp>
      <p:sp>
        <p:nvSpPr>
          <p:cNvPr id="4" name="TextBox 4"/>
          <p:cNvSpPr txBox="1"/>
          <p:nvPr/>
        </p:nvSpPr>
        <p:spPr>
          <a:xfrm>
            <a:off x="-1356415" y="393700"/>
            <a:ext cx="8408338" cy="635000"/>
          </a:xfrm>
          <a:prstGeom prst="rect">
            <a:avLst/>
          </a:prstGeom>
        </p:spPr>
        <p:txBody>
          <a:bodyPr lIns="0" tIns="0" rIns="0" bIns="0" rtlCol="0" anchor="t">
            <a:spAutoFit/>
          </a:bodyPr>
          <a:lstStyle/>
          <a:p>
            <a:pPr algn="ctr">
              <a:lnSpc>
                <a:spcPts val="4900"/>
              </a:lnSpc>
              <a:spcBef>
                <a:spcPct val="0"/>
              </a:spcBef>
            </a:pPr>
            <a:r>
              <a:rPr lang="en-US" sz="3500" u="sng" spc="-59">
                <a:solidFill>
                  <a:srgbClr val="FF5757"/>
                </a:solidFill>
                <a:latin typeface="Poppins Bold"/>
              </a:rPr>
              <a:t>TRANSFORMER:</a:t>
            </a:r>
          </a:p>
        </p:txBody>
      </p:sp>
      <p:sp>
        <p:nvSpPr>
          <p:cNvPr id="5" name="TextBox 5"/>
          <p:cNvSpPr txBox="1"/>
          <p:nvPr/>
        </p:nvSpPr>
        <p:spPr>
          <a:xfrm>
            <a:off x="6717004" y="9763723"/>
            <a:ext cx="4390866" cy="372744"/>
          </a:xfrm>
          <a:prstGeom prst="rect">
            <a:avLst/>
          </a:prstGeom>
        </p:spPr>
        <p:txBody>
          <a:bodyPr lIns="0" tIns="0" rIns="0" bIns="0" rtlCol="0" anchor="t">
            <a:spAutoFit/>
          </a:bodyPr>
          <a:lstStyle/>
          <a:p>
            <a:pPr algn="ctr">
              <a:lnSpc>
                <a:spcPts val="3080"/>
              </a:lnSpc>
            </a:pPr>
            <a:r>
              <a:rPr lang="en-US" sz="2200">
                <a:solidFill>
                  <a:srgbClr val="000000"/>
                </a:solidFill>
                <a:latin typeface="Canva Sans Bold"/>
              </a:rPr>
              <a:t>Fig.7:  Transformer Architecture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219517"/>
            <a:ext cx="16346755" cy="7960834"/>
          </a:xfrm>
          <a:prstGeom prst="rect">
            <a:avLst/>
          </a:prstGeom>
        </p:spPr>
        <p:txBody>
          <a:bodyPr lIns="0" tIns="0" rIns="0" bIns="0" rtlCol="0" anchor="t">
            <a:spAutoFit/>
          </a:bodyPr>
          <a:lstStyle/>
          <a:p>
            <a:pPr marL="881379" lvl="1" indent="-514350">
              <a:lnSpc>
                <a:spcPts val="4759"/>
              </a:lnSpc>
              <a:buFont typeface="+mj-lt"/>
              <a:buAutoNum type="arabicPeriod"/>
            </a:pPr>
            <a:r>
              <a:rPr lang="en-US" sz="3399" dirty="0">
                <a:solidFill>
                  <a:srgbClr val="000000"/>
                </a:solidFill>
                <a:latin typeface="Poppins" panose="00000500000000000000" pitchFamily="2" charset="0"/>
                <a:cs typeface="Poppins" panose="00000500000000000000" pitchFamily="2" charset="0"/>
              </a:rPr>
              <a:t>The </a:t>
            </a:r>
            <a:r>
              <a:rPr lang="en-US" sz="3399" b="1" dirty="0">
                <a:solidFill>
                  <a:srgbClr val="000000"/>
                </a:solidFill>
                <a:latin typeface="Poppins" panose="00000500000000000000" pitchFamily="2" charset="0"/>
                <a:cs typeface="Poppins" panose="00000500000000000000" pitchFamily="2" charset="0"/>
              </a:rPr>
              <a:t>transformer neural network </a:t>
            </a:r>
            <a:r>
              <a:rPr lang="en-US" sz="3399" dirty="0">
                <a:solidFill>
                  <a:srgbClr val="000000"/>
                </a:solidFill>
                <a:latin typeface="Poppins" panose="00000500000000000000" pitchFamily="2" charset="0"/>
                <a:cs typeface="Poppins" panose="00000500000000000000" pitchFamily="2" charset="0"/>
              </a:rPr>
              <a:t>aims to solve sequence-to-sequence tasks while handling long-range dependencies with ease.</a:t>
            </a:r>
          </a:p>
          <a:p>
            <a:pPr marL="881379" lvl="1" indent="-514350">
              <a:lnSpc>
                <a:spcPts val="4759"/>
              </a:lnSpc>
              <a:buFont typeface="+mj-lt"/>
              <a:buAutoNum type="arabicPeriod"/>
            </a:pPr>
            <a:r>
              <a:rPr lang="en-US" sz="3399" dirty="0">
                <a:solidFill>
                  <a:srgbClr val="000000"/>
                </a:solidFill>
                <a:latin typeface="Poppins" panose="00000500000000000000" pitchFamily="2" charset="0"/>
                <a:cs typeface="Poppins" panose="00000500000000000000" pitchFamily="2" charset="0"/>
              </a:rPr>
              <a:t>The transformer model consists of two main components: an </a:t>
            </a:r>
            <a:r>
              <a:rPr lang="en-US" sz="3399" b="1" dirty="0">
                <a:solidFill>
                  <a:srgbClr val="000000"/>
                </a:solidFill>
                <a:latin typeface="Poppins" panose="00000500000000000000" pitchFamily="2" charset="0"/>
                <a:cs typeface="Poppins" panose="00000500000000000000" pitchFamily="2" charset="0"/>
              </a:rPr>
              <a:t>encoder and a decoder.</a:t>
            </a:r>
          </a:p>
          <a:p>
            <a:pPr marL="881379" lvl="1" indent="-514350">
              <a:lnSpc>
                <a:spcPts val="4759"/>
              </a:lnSpc>
              <a:buFont typeface="+mj-lt"/>
              <a:buAutoNum type="arabicPeriod"/>
            </a:pPr>
            <a:r>
              <a:rPr lang="en-US" sz="3399" dirty="0">
                <a:solidFill>
                  <a:srgbClr val="000000"/>
                </a:solidFill>
                <a:latin typeface="Poppins" panose="00000500000000000000" pitchFamily="2" charset="0"/>
                <a:cs typeface="Poppins" panose="00000500000000000000" pitchFamily="2" charset="0"/>
              </a:rPr>
              <a:t>The </a:t>
            </a:r>
            <a:r>
              <a:rPr lang="en-US" sz="3399" b="1" dirty="0">
                <a:solidFill>
                  <a:srgbClr val="000000"/>
                </a:solidFill>
                <a:latin typeface="Poppins" panose="00000500000000000000" pitchFamily="2" charset="0"/>
                <a:cs typeface="Poppins" panose="00000500000000000000" pitchFamily="2" charset="0"/>
              </a:rPr>
              <a:t>encoder</a:t>
            </a:r>
            <a:r>
              <a:rPr lang="en-US" sz="3399" dirty="0">
                <a:solidFill>
                  <a:srgbClr val="000000"/>
                </a:solidFill>
                <a:latin typeface="Poppins" panose="00000500000000000000" pitchFamily="2" charset="0"/>
                <a:cs typeface="Poppins" panose="00000500000000000000" pitchFamily="2" charset="0"/>
              </a:rPr>
              <a:t> takes an </a:t>
            </a:r>
            <a:r>
              <a:rPr lang="en-US" sz="3399" b="1" dirty="0">
                <a:solidFill>
                  <a:srgbClr val="000000"/>
                </a:solidFill>
                <a:latin typeface="Poppins" panose="00000500000000000000" pitchFamily="2" charset="0"/>
                <a:cs typeface="Poppins" panose="00000500000000000000" pitchFamily="2" charset="0"/>
              </a:rPr>
              <a:t>input sequence </a:t>
            </a:r>
            <a:r>
              <a:rPr lang="en-US" sz="3399" dirty="0">
                <a:solidFill>
                  <a:srgbClr val="000000"/>
                </a:solidFill>
                <a:latin typeface="Poppins" panose="00000500000000000000" pitchFamily="2" charset="0"/>
                <a:cs typeface="Poppins" panose="00000500000000000000" pitchFamily="2" charset="0"/>
              </a:rPr>
              <a:t>of tokens and maps it into a sequence of continuous representations.</a:t>
            </a:r>
          </a:p>
          <a:p>
            <a:pPr marL="881379" lvl="1" indent="-514350">
              <a:lnSpc>
                <a:spcPts val="4759"/>
              </a:lnSpc>
              <a:buFont typeface="+mj-lt"/>
              <a:buAutoNum type="arabicPeriod"/>
            </a:pPr>
            <a:r>
              <a:rPr lang="en-US" sz="3399" dirty="0">
                <a:solidFill>
                  <a:srgbClr val="000000"/>
                </a:solidFill>
                <a:latin typeface="Poppins" panose="00000500000000000000" pitchFamily="2" charset="0"/>
                <a:cs typeface="Poppins" panose="00000500000000000000" pitchFamily="2" charset="0"/>
              </a:rPr>
              <a:t>The decoder then takes the encoder output and generates an </a:t>
            </a:r>
            <a:r>
              <a:rPr lang="en-US" sz="3399" b="1" dirty="0">
                <a:solidFill>
                  <a:srgbClr val="000000"/>
                </a:solidFill>
                <a:latin typeface="Poppins" panose="00000500000000000000" pitchFamily="2" charset="0"/>
                <a:cs typeface="Poppins" panose="00000500000000000000" pitchFamily="2" charset="0"/>
              </a:rPr>
              <a:t>output sequence</a:t>
            </a:r>
            <a:r>
              <a:rPr lang="en-US" sz="3399" dirty="0">
                <a:solidFill>
                  <a:srgbClr val="000000"/>
                </a:solidFill>
                <a:latin typeface="Poppins" panose="00000500000000000000" pitchFamily="2" charset="0"/>
                <a:cs typeface="Poppins" panose="00000500000000000000" pitchFamily="2" charset="0"/>
              </a:rPr>
              <a:t> of tokens.</a:t>
            </a:r>
          </a:p>
          <a:p>
            <a:pPr marL="881379" lvl="1" indent="-514350">
              <a:lnSpc>
                <a:spcPts val="4759"/>
              </a:lnSpc>
              <a:buFont typeface="+mj-lt"/>
              <a:buAutoNum type="arabicPeriod"/>
            </a:pPr>
            <a:r>
              <a:rPr lang="en-US" sz="3399" dirty="0">
                <a:solidFill>
                  <a:srgbClr val="000000"/>
                </a:solidFill>
                <a:latin typeface="Poppins" panose="00000500000000000000" pitchFamily="2" charset="0"/>
                <a:cs typeface="Poppins" panose="00000500000000000000" pitchFamily="2" charset="0"/>
              </a:rPr>
              <a:t>The transformer model does not use recurrent connections, which can suffer from the vanishing gradient problem. Instead, the transformer model uses positional encoding to add information about the relative positions of the tokens in the input and output sequences. </a:t>
            </a:r>
          </a:p>
          <a:p>
            <a:pPr>
              <a:lnSpc>
                <a:spcPts val="4759"/>
              </a:lnSpc>
            </a:pPr>
            <a:endParaRPr lang="en-US" sz="3399" dirty="0">
              <a:solidFill>
                <a:srgbClr val="000000"/>
              </a:solidFill>
              <a:latin typeface="Poppins" panose="00000500000000000000" pitchFamily="2" charset="0"/>
              <a:cs typeface="Poppins" panose="00000500000000000000" pitchFamily="2" charset="0"/>
            </a:endParaRPr>
          </a:p>
        </p:txBody>
      </p:sp>
      <p:sp>
        <p:nvSpPr>
          <p:cNvPr id="3" name="Freeform 2">
            <a:extLst>
              <a:ext uri="{FF2B5EF4-FFF2-40B4-BE49-F238E27FC236}">
                <a16:creationId xmlns:a16="http://schemas.microsoft.com/office/drawing/2014/main" id="{98AB64A8-4F6F-DC87-D5BE-00A824594D34}"/>
              </a:ext>
            </a:extLst>
          </p:cNvPr>
          <p:cNvSpPr/>
          <p:nvPr/>
        </p:nvSpPr>
        <p:spPr>
          <a:xfrm rot="547613">
            <a:off x="13133120" y="1611990"/>
            <a:ext cx="10946941" cy="8896877"/>
          </a:xfrm>
          <a:custGeom>
            <a:avLst/>
            <a:gdLst/>
            <a:ahLst/>
            <a:cxnLst/>
            <a:rect l="l" t="t" r="r" b="b"/>
            <a:pathLst>
              <a:path w="10946941" h="8896877">
                <a:moveTo>
                  <a:pt x="0" y="0"/>
                </a:moveTo>
                <a:lnTo>
                  <a:pt x="10946941" y="0"/>
                </a:lnTo>
                <a:lnTo>
                  <a:pt x="10946941" y="8896877"/>
                </a:lnTo>
                <a:lnTo>
                  <a:pt x="0" y="8896877"/>
                </a:lnTo>
                <a:lnTo>
                  <a:pt x="0" y="0"/>
                </a:lnTo>
                <a:close/>
              </a:path>
            </a:pathLst>
          </a:custGeom>
          <a:blipFill dpi="0" rotWithShape="1">
            <a:blip r:embed="rId2">
              <a:alphaModFix amt="38000"/>
              <a:extLst>
                <a:ext uri="{96DAC541-7B7A-43D3-8B79-37D633B846F1}">
                  <asvg:svgBlip xmlns:asvg="http://schemas.microsoft.com/office/drawing/2016/SVG/main" r:embed="rId3"/>
                </a:ext>
              </a:extLst>
            </a:blip>
            <a:srcRect/>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602438">
            <a:off x="-3414991" y="-2057400"/>
            <a:ext cx="5643741" cy="4114800"/>
          </a:xfrm>
          <a:custGeom>
            <a:avLst/>
            <a:gdLst/>
            <a:ahLst/>
            <a:cxnLst/>
            <a:rect l="l" t="t" r="r" b="b"/>
            <a:pathLst>
              <a:path w="5643741" h="4114800">
                <a:moveTo>
                  <a:pt x="0" y="0"/>
                </a:moveTo>
                <a:lnTo>
                  <a:pt x="5643740" y="0"/>
                </a:lnTo>
                <a:lnTo>
                  <a:pt x="564374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376519" y="821373"/>
            <a:ext cx="11808833" cy="7446435"/>
          </a:xfrm>
          <a:custGeom>
            <a:avLst/>
            <a:gdLst/>
            <a:ahLst/>
            <a:cxnLst/>
            <a:rect l="l" t="t" r="r" b="b"/>
            <a:pathLst>
              <a:path w="11808833" h="7446435">
                <a:moveTo>
                  <a:pt x="0" y="0"/>
                </a:moveTo>
                <a:lnTo>
                  <a:pt x="11808832" y="0"/>
                </a:lnTo>
                <a:lnTo>
                  <a:pt x="11808832" y="7446435"/>
                </a:lnTo>
                <a:lnTo>
                  <a:pt x="0" y="7446435"/>
                </a:lnTo>
                <a:lnTo>
                  <a:pt x="0" y="0"/>
                </a:lnTo>
                <a:close/>
              </a:path>
            </a:pathLst>
          </a:custGeom>
          <a:blipFill>
            <a:blip r:embed="rId4"/>
            <a:stretch>
              <a:fillRect t="-5193"/>
            </a:stretch>
          </a:blipFill>
        </p:spPr>
      </p:sp>
      <p:sp>
        <p:nvSpPr>
          <p:cNvPr id="4" name="TextBox 4"/>
          <p:cNvSpPr txBox="1"/>
          <p:nvPr/>
        </p:nvSpPr>
        <p:spPr>
          <a:xfrm>
            <a:off x="4131562" y="8944292"/>
            <a:ext cx="10298748" cy="521335"/>
          </a:xfrm>
          <a:prstGeom prst="rect">
            <a:avLst/>
          </a:prstGeom>
        </p:spPr>
        <p:txBody>
          <a:bodyPr lIns="0" tIns="0" rIns="0" bIns="0" rtlCol="0" anchor="t">
            <a:spAutoFit/>
          </a:bodyPr>
          <a:lstStyle/>
          <a:p>
            <a:pPr algn="ctr">
              <a:lnSpc>
                <a:spcPts val="4340"/>
              </a:lnSpc>
            </a:pPr>
            <a:r>
              <a:rPr lang="en-US" sz="3100">
                <a:solidFill>
                  <a:srgbClr val="000000"/>
                </a:solidFill>
                <a:latin typeface="Canva Sans Bold"/>
              </a:rPr>
              <a:t>Fig</a:t>
            </a:r>
            <a:r>
              <a:rPr lang="en-US" sz="3100">
                <a:solidFill>
                  <a:srgbClr val="000000"/>
                </a:solidFill>
                <a:latin typeface="Canva Sans"/>
              </a:rPr>
              <a:t>. </a:t>
            </a:r>
            <a:r>
              <a:rPr lang="en-US" sz="3100">
                <a:solidFill>
                  <a:srgbClr val="000000"/>
                </a:solidFill>
                <a:latin typeface="Canva Sans Bold"/>
              </a:rPr>
              <a:t>8:</a:t>
            </a:r>
            <a:r>
              <a:rPr lang="en-US" sz="3100">
                <a:solidFill>
                  <a:srgbClr val="000000"/>
                </a:solidFill>
                <a:latin typeface="Canva Sans"/>
              </a:rPr>
              <a:t> Calculation of Multihead Attention in Transform</a:t>
            </a:r>
          </a:p>
        </p:txBody>
      </p:sp>
      <p:sp>
        <p:nvSpPr>
          <p:cNvPr id="5" name="Freeform 2">
            <a:extLst>
              <a:ext uri="{FF2B5EF4-FFF2-40B4-BE49-F238E27FC236}">
                <a16:creationId xmlns:a16="http://schemas.microsoft.com/office/drawing/2014/main" id="{725AE256-0C34-5792-F853-04EF3D4A6387}"/>
              </a:ext>
            </a:extLst>
          </p:cNvPr>
          <p:cNvSpPr/>
          <p:nvPr/>
        </p:nvSpPr>
        <p:spPr>
          <a:xfrm rot="19502758">
            <a:off x="15788176" y="7408227"/>
            <a:ext cx="5643741" cy="4114800"/>
          </a:xfrm>
          <a:custGeom>
            <a:avLst/>
            <a:gdLst/>
            <a:ahLst/>
            <a:cxnLst/>
            <a:rect l="l" t="t" r="r" b="b"/>
            <a:pathLst>
              <a:path w="5643741" h="4114800">
                <a:moveTo>
                  <a:pt x="0" y="0"/>
                </a:moveTo>
                <a:lnTo>
                  <a:pt x="5643740" y="0"/>
                </a:lnTo>
                <a:lnTo>
                  <a:pt x="564374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9FCFF"/>
        </a:solidFill>
        <a:effectLst/>
      </p:bgPr>
    </p:bg>
    <p:spTree>
      <p:nvGrpSpPr>
        <p:cNvPr id="1" name=""/>
        <p:cNvGrpSpPr/>
        <p:nvPr/>
      </p:nvGrpSpPr>
      <p:grpSpPr>
        <a:xfrm>
          <a:off x="0" y="0"/>
          <a:ext cx="0" cy="0"/>
          <a:chOff x="0" y="0"/>
          <a:chExt cx="0" cy="0"/>
        </a:xfrm>
      </p:grpSpPr>
      <p:sp>
        <p:nvSpPr>
          <p:cNvPr id="2" name="Freeform 2"/>
          <p:cNvSpPr/>
          <p:nvPr/>
        </p:nvSpPr>
        <p:spPr>
          <a:xfrm>
            <a:off x="5759755" y="2618998"/>
            <a:ext cx="5255972" cy="1362769"/>
          </a:xfrm>
          <a:custGeom>
            <a:avLst/>
            <a:gdLst/>
            <a:ahLst/>
            <a:cxnLst/>
            <a:rect l="l" t="t" r="r" b="b"/>
            <a:pathLst>
              <a:path w="5255972" h="1362769">
                <a:moveTo>
                  <a:pt x="0" y="0"/>
                </a:moveTo>
                <a:lnTo>
                  <a:pt x="5255972" y="0"/>
                </a:lnTo>
                <a:lnTo>
                  <a:pt x="5255972" y="1362769"/>
                </a:lnTo>
                <a:lnTo>
                  <a:pt x="0" y="1362769"/>
                </a:lnTo>
                <a:lnTo>
                  <a:pt x="0" y="0"/>
                </a:lnTo>
                <a:close/>
              </a:path>
            </a:pathLst>
          </a:custGeom>
          <a:blipFill>
            <a:blip r:embed="rId2"/>
            <a:stretch>
              <a:fillRect t="-15611" r="-2070" b="-15611"/>
            </a:stretch>
          </a:blipFill>
        </p:spPr>
      </p:sp>
      <p:sp>
        <p:nvSpPr>
          <p:cNvPr id="3" name="Freeform 3"/>
          <p:cNvSpPr/>
          <p:nvPr/>
        </p:nvSpPr>
        <p:spPr>
          <a:xfrm>
            <a:off x="5759755" y="8592763"/>
            <a:ext cx="5255972" cy="1694237"/>
          </a:xfrm>
          <a:custGeom>
            <a:avLst/>
            <a:gdLst/>
            <a:ahLst/>
            <a:cxnLst/>
            <a:rect l="l" t="t" r="r" b="b"/>
            <a:pathLst>
              <a:path w="5255972" h="1694237">
                <a:moveTo>
                  <a:pt x="0" y="0"/>
                </a:moveTo>
                <a:lnTo>
                  <a:pt x="5255972" y="0"/>
                </a:lnTo>
                <a:lnTo>
                  <a:pt x="5255972" y="1694237"/>
                </a:lnTo>
                <a:lnTo>
                  <a:pt x="0" y="1694237"/>
                </a:lnTo>
                <a:lnTo>
                  <a:pt x="0" y="0"/>
                </a:lnTo>
                <a:close/>
              </a:path>
            </a:pathLst>
          </a:custGeom>
          <a:blipFill>
            <a:blip r:embed="rId3"/>
            <a:stretch>
              <a:fillRect t="-1104" b="-5536"/>
            </a:stretch>
          </a:blipFill>
        </p:spPr>
      </p:sp>
      <p:sp>
        <p:nvSpPr>
          <p:cNvPr id="4" name="Freeform 4"/>
          <p:cNvSpPr/>
          <p:nvPr/>
        </p:nvSpPr>
        <p:spPr>
          <a:xfrm>
            <a:off x="5759755" y="6305233"/>
            <a:ext cx="5255972" cy="1433395"/>
          </a:xfrm>
          <a:custGeom>
            <a:avLst/>
            <a:gdLst/>
            <a:ahLst/>
            <a:cxnLst/>
            <a:rect l="l" t="t" r="r" b="b"/>
            <a:pathLst>
              <a:path w="5255972" h="1433395">
                <a:moveTo>
                  <a:pt x="0" y="0"/>
                </a:moveTo>
                <a:lnTo>
                  <a:pt x="5255972" y="0"/>
                </a:lnTo>
                <a:lnTo>
                  <a:pt x="5255972" y="1433395"/>
                </a:lnTo>
                <a:lnTo>
                  <a:pt x="0" y="1433395"/>
                </a:lnTo>
                <a:lnTo>
                  <a:pt x="0" y="0"/>
                </a:lnTo>
                <a:close/>
              </a:path>
            </a:pathLst>
          </a:custGeom>
          <a:blipFill>
            <a:blip r:embed="rId4"/>
            <a:stretch>
              <a:fillRect t="-21264"/>
            </a:stretch>
          </a:blipFill>
        </p:spPr>
      </p:sp>
      <p:sp>
        <p:nvSpPr>
          <p:cNvPr id="5" name="TextBox 5"/>
          <p:cNvSpPr txBox="1"/>
          <p:nvPr/>
        </p:nvSpPr>
        <p:spPr>
          <a:xfrm>
            <a:off x="4866094" y="141605"/>
            <a:ext cx="8105279" cy="887095"/>
          </a:xfrm>
          <a:prstGeom prst="rect">
            <a:avLst/>
          </a:prstGeom>
        </p:spPr>
        <p:txBody>
          <a:bodyPr lIns="0" tIns="0" rIns="0" bIns="0" rtlCol="0" anchor="t">
            <a:spAutoFit/>
          </a:bodyPr>
          <a:lstStyle/>
          <a:p>
            <a:pPr algn="ctr">
              <a:lnSpc>
                <a:spcPts val="7279"/>
              </a:lnSpc>
            </a:pPr>
            <a:r>
              <a:rPr lang="en-US" sz="5199" b="1" dirty="0">
                <a:solidFill>
                  <a:srgbClr val="000000"/>
                </a:solidFill>
                <a:latin typeface="Poppins Bold" panose="00000800000000000000" charset="0"/>
                <a:cs typeface="Poppins Bold" panose="00000800000000000000" charset="0"/>
              </a:rPr>
              <a:t>Evaluation</a:t>
            </a:r>
            <a:r>
              <a:rPr lang="en-US" sz="5199" dirty="0">
                <a:solidFill>
                  <a:srgbClr val="000000"/>
                </a:solidFill>
                <a:latin typeface="Poppins Bold" panose="00000800000000000000" charset="0"/>
                <a:cs typeface="Poppins Bold" panose="00000800000000000000" charset="0"/>
              </a:rPr>
              <a:t> </a:t>
            </a:r>
            <a:r>
              <a:rPr lang="en-US" sz="5199" b="1" dirty="0">
                <a:solidFill>
                  <a:srgbClr val="000000"/>
                </a:solidFill>
                <a:latin typeface="Poppins Bold" panose="00000800000000000000" charset="0"/>
                <a:cs typeface="Poppins Bold" panose="00000800000000000000" charset="0"/>
              </a:rPr>
              <a:t>Metrics</a:t>
            </a:r>
          </a:p>
        </p:txBody>
      </p:sp>
      <p:sp>
        <p:nvSpPr>
          <p:cNvPr id="6" name="TextBox 6"/>
          <p:cNvSpPr txBox="1"/>
          <p:nvPr/>
        </p:nvSpPr>
        <p:spPr>
          <a:xfrm>
            <a:off x="225266" y="1365889"/>
            <a:ext cx="17034034" cy="1199239"/>
          </a:xfrm>
          <a:prstGeom prst="rect">
            <a:avLst/>
          </a:prstGeom>
        </p:spPr>
        <p:txBody>
          <a:bodyPr lIns="0" tIns="0" rIns="0" bIns="0" rtlCol="0" anchor="t">
            <a:spAutoFit/>
          </a:bodyPr>
          <a:lstStyle/>
          <a:p>
            <a:pPr>
              <a:lnSpc>
                <a:spcPts val="4759"/>
              </a:lnSpc>
            </a:pPr>
            <a:r>
              <a:rPr lang="en-US" sz="3399" dirty="0">
                <a:solidFill>
                  <a:srgbClr val="FF5757"/>
                </a:solidFill>
                <a:latin typeface="Poppins" panose="00000500000000000000" pitchFamily="2" charset="0"/>
                <a:cs typeface="Poppins" panose="00000500000000000000" pitchFamily="2" charset="0"/>
              </a:rPr>
              <a:t>Mean Absolute Error(MAE)</a:t>
            </a:r>
            <a:r>
              <a:rPr lang="en-US" sz="3399" dirty="0">
                <a:solidFill>
                  <a:srgbClr val="000000"/>
                </a:solidFill>
                <a:latin typeface="Poppins" panose="00000500000000000000" pitchFamily="2" charset="0"/>
                <a:cs typeface="Poppins" panose="00000500000000000000" pitchFamily="2" charset="0"/>
              </a:rPr>
              <a:t>: It measures the average absolute difference between the predicted values and the actual values.</a:t>
            </a:r>
          </a:p>
        </p:txBody>
      </p:sp>
      <p:sp>
        <p:nvSpPr>
          <p:cNvPr id="7" name="TextBox 7"/>
          <p:cNvSpPr txBox="1"/>
          <p:nvPr/>
        </p:nvSpPr>
        <p:spPr>
          <a:xfrm>
            <a:off x="0" y="7850354"/>
            <a:ext cx="13237905" cy="580390"/>
          </a:xfrm>
          <a:prstGeom prst="rect">
            <a:avLst/>
          </a:prstGeom>
        </p:spPr>
        <p:txBody>
          <a:bodyPr lIns="0" tIns="0" rIns="0" bIns="0" rtlCol="0" anchor="t">
            <a:spAutoFit/>
          </a:bodyPr>
          <a:lstStyle/>
          <a:p>
            <a:pPr algn="ctr">
              <a:lnSpc>
                <a:spcPts val="4759"/>
              </a:lnSpc>
            </a:pPr>
            <a:r>
              <a:rPr lang="en-US" sz="3399" dirty="0">
                <a:solidFill>
                  <a:srgbClr val="FF5757"/>
                </a:solidFill>
                <a:latin typeface="Poppins" panose="00000500000000000000" pitchFamily="2" charset="0"/>
                <a:cs typeface="Poppins" panose="00000500000000000000" pitchFamily="2" charset="0"/>
              </a:rPr>
              <a:t>Root Mean Squared Error(RMSE)</a:t>
            </a:r>
            <a:r>
              <a:rPr lang="en-US" sz="3399" dirty="0">
                <a:solidFill>
                  <a:srgbClr val="000000"/>
                </a:solidFill>
                <a:latin typeface="Poppins" panose="00000500000000000000" pitchFamily="2" charset="0"/>
                <a:cs typeface="Poppins" panose="00000500000000000000" pitchFamily="2" charset="0"/>
              </a:rPr>
              <a:t>: It is the square root of MSE.</a:t>
            </a:r>
          </a:p>
        </p:txBody>
      </p:sp>
      <p:sp>
        <p:nvSpPr>
          <p:cNvPr id="8" name="TextBox 8"/>
          <p:cNvSpPr txBox="1"/>
          <p:nvPr/>
        </p:nvSpPr>
        <p:spPr>
          <a:xfrm>
            <a:off x="225266" y="4219892"/>
            <a:ext cx="16230600" cy="1814792"/>
          </a:xfrm>
          <a:prstGeom prst="rect">
            <a:avLst/>
          </a:prstGeom>
        </p:spPr>
        <p:txBody>
          <a:bodyPr lIns="0" tIns="0" rIns="0" bIns="0" rtlCol="0" anchor="t">
            <a:spAutoFit/>
          </a:bodyPr>
          <a:lstStyle/>
          <a:p>
            <a:pPr>
              <a:lnSpc>
                <a:spcPts val="4759"/>
              </a:lnSpc>
            </a:pPr>
            <a:r>
              <a:rPr lang="en-US" sz="3399" dirty="0">
                <a:solidFill>
                  <a:srgbClr val="FF5757"/>
                </a:solidFill>
                <a:latin typeface="Poppins" panose="00000500000000000000" pitchFamily="2" charset="0"/>
                <a:cs typeface="Poppins" panose="00000500000000000000" pitchFamily="2" charset="0"/>
              </a:rPr>
              <a:t>Mean Square Error(MSE): </a:t>
            </a:r>
            <a:r>
              <a:rPr lang="en-US" sz="3399" dirty="0">
                <a:solidFill>
                  <a:srgbClr val="000000"/>
                </a:solidFill>
                <a:latin typeface="Poppins" panose="00000500000000000000" pitchFamily="2" charset="0"/>
                <a:cs typeface="Poppins" panose="00000500000000000000" pitchFamily="2" charset="0"/>
              </a:rPr>
              <a:t> Mean squared error states that finding the squared difference between actual and predicted </a:t>
            </a:r>
            <a:r>
              <a:rPr lang="en-US" sz="3399" dirty="0" err="1">
                <a:solidFill>
                  <a:srgbClr val="000000"/>
                </a:solidFill>
                <a:latin typeface="Poppins" panose="00000500000000000000" pitchFamily="2" charset="0"/>
                <a:cs typeface="Poppins" panose="00000500000000000000" pitchFamily="2" charset="0"/>
              </a:rPr>
              <a:t>value.It</a:t>
            </a:r>
            <a:r>
              <a:rPr lang="en-US" sz="3399" dirty="0">
                <a:solidFill>
                  <a:srgbClr val="000000"/>
                </a:solidFill>
                <a:latin typeface="Poppins" panose="00000500000000000000" pitchFamily="2" charset="0"/>
                <a:cs typeface="Poppins" panose="00000500000000000000" pitchFamily="2" charset="0"/>
              </a:rPr>
              <a:t> represents the squared distance between actual and predicted values.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9FCFF"/>
        </a:solidFill>
        <a:effectLst/>
      </p:bgPr>
    </p:bg>
    <p:spTree>
      <p:nvGrpSpPr>
        <p:cNvPr id="1" name=""/>
        <p:cNvGrpSpPr/>
        <p:nvPr/>
      </p:nvGrpSpPr>
      <p:grpSpPr>
        <a:xfrm>
          <a:off x="0" y="0"/>
          <a:ext cx="0" cy="0"/>
          <a:chOff x="0" y="0"/>
          <a:chExt cx="0" cy="0"/>
        </a:xfrm>
      </p:grpSpPr>
      <p:sp>
        <p:nvSpPr>
          <p:cNvPr id="2" name="Freeform 2"/>
          <p:cNvSpPr/>
          <p:nvPr/>
        </p:nvSpPr>
        <p:spPr>
          <a:xfrm>
            <a:off x="11875164" y="2131004"/>
            <a:ext cx="10946941" cy="8896877"/>
          </a:xfrm>
          <a:custGeom>
            <a:avLst/>
            <a:gdLst/>
            <a:ahLst/>
            <a:cxnLst/>
            <a:rect l="l" t="t" r="r" b="b"/>
            <a:pathLst>
              <a:path w="10946941" h="8896877">
                <a:moveTo>
                  <a:pt x="0" y="0"/>
                </a:moveTo>
                <a:lnTo>
                  <a:pt x="10946941" y="0"/>
                </a:lnTo>
                <a:lnTo>
                  <a:pt x="10946941" y="8896877"/>
                </a:lnTo>
                <a:lnTo>
                  <a:pt x="0" y="88968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243554" y="-1718684"/>
            <a:ext cx="5643741" cy="4114800"/>
          </a:xfrm>
          <a:custGeom>
            <a:avLst/>
            <a:gdLst/>
            <a:ahLst/>
            <a:cxnLst/>
            <a:rect l="l" t="t" r="r" b="b"/>
            <a:pathLst>
              <a:path w="5643741" h="4114800">
                <a:moveTo>
                  <a:pt x="0" y="0"/>
                </a:moveTo>
                <a:lnTo>
                  <a:pt x="5643740" y="0"/>
                </a:lnTo>
                <a:lnTo>
                  <a:pt x="564374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768659" y="2700916"/>
            <a:ext cx="10750682" cy="6794111"/>
          </a:xfrm>
          <a:custGeom>
            <a:avLst/>
            <a:gdLst/>
            <a:ahLst/>
            <a:cxnLst/>
            <a:rect l="l" t="t" r="r" b="b"/>
            <a:pathLst>
              <a:path w="10750682" h="6794111">
                <a:moveTo>
                  <a:pt x="0" y="0"/>
                </a:moveTo>
                <a:lnTo>
                  <a:pt x="10750682" y="0"/>
                </a:lnTo>
                <a:lnTo>
                  <a:pt x="10750682" y="6794112"/>
                </a:lnTo>
                <a:lnTo>
                  <a:pt x="0" y="6794112"/>
                </a:lnTo>
                <a:lnTo>
                  <a:pt x="0" y="0"/>
                </a:lnTo>
                <a:close/>
              </a:path>
            </a:pathLst>
          </a:custGeom>
          <a:blipFill>
            <a:blip r:embed="rId6"/>
            <a:stretch>
              <a:fillRect/>
            </a:stretch>
          </a:blipFill>
        </p:spPr>
      </p:sp>
      <p:sp>
        <p:nvSpPr>
          <p:cNvPr id="5" name="TextBox 5"/>
          <p:cNvSpPr txBox="1"/>
          <p:nvPr/>
        </p:nvSpPr>
        <p:spPr>
          <a:xfrm>
            <a:off x="6788212" y="307975"/>
            <a:ext cx="10173904" cy="1250950"/>
          </a:xfrm>
          <a:prstGeom prst="rect">
            <a:avLst/>
          </a:prstGeom>
        </p:spPr>
        <p:txBody>
          <a:bodyPr lIns="0" tIns="0" rIns="0" bIns="0" rtlCol="0" anchor="t">
            <a:spAutoFit/>
          </a:bodyPr>
          <a:lstStyle/>
          <a:p>
            <a:pPr>
              <a:lnSpc>
                <a:spcPts val="9799"/>
              </a:lnSpc>
            </a:pPr>
            <a:r>
              <a:rPr lang="en-US" sz="6999" spc="-118">
                <a:solidFill>
                  <a:srgbClr val="171616"/>
                </a:solidFill>
                <a:latin typeface="Poppins Bold"/>
              </a:rPr>
              <a:t>RESULT</a:t>
            </a:r>
          </a:p>
        </p:txBody>
      </p:sp>
      <p:sp>
        <p:nvSpPr>
          <p:cNvPr id="6" name="TextBox 6"/>
          <p:cNvSpPr txBox="1"/>
          <p:nvPr/>
        </p:nvSpPr>
        <p:spPr>
          <a:xfrm>
            <a:off x="0" y="1761116"/>
            <a:ext cx="8408338" cy="635000"/>
          </a:xfrm>
          <a:prstGeom prst="rect">
            <a:avLst/>
          </a:prstGeom>
        </p:spPr>
        <p:txBody>
          <a:bodyPr lIns="0" tIns="0" rIns="0" bIns="0" rtlCol="0" anchor="t">
            <a:spAutoFit/>
          </a:bodyPr>
          <a:lstStyle/>
          <a:p>
            <a:pPr algn="ctr">
              <a:lnSpc>
                <a:spcPts val="4900"/>
              </a:lnSpc>
              <a:spcBef>
                <a:spcPct val="0"/>
              </a:spcBef>
            </a:pPr>
            <a:r>
              <a:rPr lang="en-US" sz="3500" u="sng" spc="-59">
                <a:solidFill>
                  <a:srgbClr val="FF5757"/>
                </a:solidFill>
                <a:latin typeface="Poppins Bold"/>
              </a:rPr>
              <a:t>SHORT TERM PREDICTION (30 DAYS):</a:t>
            </a:r>
          </a:p>
        </p:txBody>
      </p:sp>
      <p:sp>
        <p:nvSpPr>
          <p:cNvPr id="7" name="TextBox 7"/>
          <p:cNvSpPr txBox="1"/>
          <p:nvPr/>
        </p:nvSpPr>
        <p:spPr>
          <a:xfrm>
            <a:off x="3722790" y="9752203"/>
            <a:ext cx="10476071" cy="389254"/>
          </a:xfrm>
          <a:prstGeom prst="rect">
            <a:avLst/>
          </a:prstGeom>
        </p:spPr>
        <p:txBody>
          <a:bodyPr lIns="0" tIns="0" rIns="0" bIns="0" rtlCol="0" anchor="t">
            <a:spAutoFit/>
          </a:bodyPr>
          <a:lstStyle/>
          <a:p>
            <a:pPr algn="ctr">
              <a:lnSpc>
                <a:spcPts val="3220"/>
              </a:lnSpc>
            </a:pPr>
            <a:r>
              <a:rPr lang="en-US" sz="2300">
                <a:solidFill>
                  <a:srgbClr val="000000"/>
                </a:solidFill>
                <a:latin typeface="Canva Sans Bold"/>
              </a:rPr>
              <a:t>Fig. 9: Comparision of various approches , considering a period of 30 days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9FCFF"/>
        </a:solidFill>
        <a:effectLst/>
      </p:bgPr>
    </p:bg>
    <p:spTree>
      <p:nvGrpSpPr>
        <p:cNvPr id="1" name=""/>
        <p:cNvGrpSpPr/>
        <p:nvPr/>
      </p:nvGrpSpPr>
      <p:grpSpPr>
        <a:xfrm>
          <a:off x="0" y="0"/>
          <a:ext cx="0" cy="0"/>
          <a:chOff x="0" y="0"/>
          <a:chExt cx="0" cy="0"/>
        </a:xfrm>
      </p:grpSpPr>
      <p:sp>
        <p:nvSpPr>
          <p:cNvPr id="2" name="Freeform 2"/>
          <p:cNvSpPr/>
          <p:nvPr/>
        </p:nvSpPr>
        <p:spPr>
          <a:xfrm>
            <a:off x="13143482" y="2615657"/>
            <a:ext cx="10946941" cy="8896877"/>
          </a:xfrm>
          <a:custGeom>
            <a:avLst/>
            <a:gdLst/>
            <a:ahLst/>
            <a:cxnLst/>
            <a:rect l="l" t="t" r="r" b="b"/>
            <a:pathLst>
              <a:path w="10946941" h="8896877">
                <a:moveTo>
                  <a:pt x="0" y="0"/>
                </a:moveTo>
                <a:lnTo>
                  <a:pt x="10946941" y="0"/>
                </a:lnTo>
                <a:lnTo>
                  <a:pt x="10946941" y="8896877"/>
                </a:lnTo>
                <a:lnTo>
                  <a:pt x="0" y="88968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243554" y="-1718684"/>
            <a:ext cx="5643741" cy="4114800"/>
          </a:xfrm>
          <a:custGeom>
            <a:avLst/>
            <a:gdLst/>
            <a:ahLst/>
            <a:cxnLst/>
            <a:rect l="l" t="t" r="r" b="b"/>
            <a:pathLst>
              <a:path w="5643741" h="4114800">
                <a:moveTo>
                  <a:pt x="0" y="0"/>
                </a:moveTo>
                <a:lnTo>
                  <a:pt x="5643740" y="0"/>
                </a:lnTo>
                <a:lnTo>
                  <a:pt x="564374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879147" y="1104900"/>
            <a:ext cx="14808653" cy="5274791"/>
          </a:xfrm>
          <a:custGeom>
            <a:avLst/>
            <a:gdLst/>
            <a:ahLst/>
            <a:cxnLst/>
            <a:rect l="l" t="t" r="r" b="b"/>
            <a:pathLst>
              <a:path w="13487815" h="4641604">
                <a:moveTo>
                  <a:pt x="0" y="0"/>
                </a:moveTo>
                <a:lnTo>
                  <a:pt x="13487815" y="0"/>
                </a:lnTo>
                <a:lnTo>
                  <a:pt x="13487815" y="4641604"/>
                </a:lnTo>
                <a:lnTo>
                  <a:pt x="0" y="4641604"/>
                </a:lnTo>
                <a:lnTo>
                  <a:pt x="0" y="0"/>
                </a:lnTo>
                <a:close/>
              </a:path>
            </a:pathLst>
          </a:custGeom>
          <a:blipFill>
            <a:blip r:embed="rId6"/>
            <a:stretch>
              <a:fillRect/>
            </a:stretch>
          </a:blipFill>
        </p:spPr>
      </p:sp>
      <p:sp>
        <p:nvSpPr>
          <p:cNvPr id="5" name="TextBox 5"/>
          <p:cNvSpPr txBox="1"/>
          <p:nvPr/>
        </p:nvSpPr>
        <p:spPr>
          <a:xfrm>
            <a:off x="3493593" y="6803427"/>
            <a:ext cx="10258921" cy="521335"/>
          </a:xfrm>
          <a:prstGeom prst="rect">
            <a:avLst/>
          </a:prstGeom>
        </p:spPr>
        <p:txBody>
          <a:bodyPr lIns="0" tIns="0" rIns="0" bIns="0" rtlCol="0" anchor="t">
            <a:spAutoFit/>
          </a:bodyPr>
          <a:lstStyle/>
          <a:p>
            <a:pPr algn="ctr">
              <a:lnSpc>
                <a:spcPts val="4340"/>
              </a:lnSpc>
            </a:pPr>
            <a:r>
              <a:rPr lang="en-US" sz="3100" dirty="0">
                <a:solidFill>
                  <a:srgbClr val="000000"/>
                </a:solidFill>
                <a:latin typeface="Canva Sans Bold"/>
              </a:rPr>
              <a:t>Table 1: Comparison of models for 30 days prediction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9FCFF"/>
        </a:solidFill>
        <a:effectLst/>
      </p:bgPr>
    </p:bg>
    <p:spTree>
      <p:nvGrpSpPr>
        <p:cNvPr id="1" name=""/>
        <p:cNvGrpSpPr/>
        <p:nvPr/>
      </p:nvGrpSpPr>
      <p:grpSpPr>
        <a:xfrm>
          <a:off x="0" y="0"/>
          <a:ext cx="0" cy="0"/>
          <a:chOff x="0" y="0"/>
          <a:chExt cx="0" cy="0"/>
        </a:xfrm>
      </p:grpSpPr>
      <p:sp>
        <p:nvSpPr>
          <p:cNvPr id="2" name="Freeform 2"/>
          <p:cNvSpPr/>
          <p:nvPr/>
        </p:nvSpPr>
        <p:spPr>
          <a:xfrm>
            <a:off x="12505228" y="1390123"/>
            <a:ext cx="10946941" cy="8896877"/>
          </a:xfrm>
          <a:custGeom>
            <a:avLst/>
            <a:gdLst/>
            <a:ahLst/>
            <a:cxnLst/>
            <a:rect l="l" t="t" r="r" b="b"/>
            <a:pathLst>
              <a:path w="10946941" h="8896877">
                <a:moveTo>
                  <a:pt x="0" y="0"/>
                </a:moveTo>
                <a:lnTo>
                  <a:pt x="10946941" y="0"/>
                </a:lnTo>
                <a:lnTo>
                  <a:pt x="10946941" y="8896877"/>
                </a:lnTo>
                <a:lnTo>
                  <a:pt x="0" y="88968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243554" y="-1718684"/>
            <a:ext cx="5643741" cy="4114800"/>
          </a:xfrm>
          <a:custGeom>
            <a:avLst/>
            <a:gdLst/>
            <a:ahLst/>
            <a:cxnLst/>
            <a:rect l="l" t="t" r="r" b="b"/>
            <a:pathLst>
              <a:path w="5643741" h="4114800">
                <a:moveTo>
                  <a:pt x="0" y="0"/>
                </a:moveTo>
                <a:lnTo>
                  <a:pt x="5643740" y="0"/>
                </a:lnTo>
                <a:lnTo>
                  <a:pt x="564374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6391114" y="195841"/>
            <a:ext cx="5505771" cy="1203317"/>
          </a:xfrm>
          <a:prstGeom prst="rect">
            <a:avLst/>
          </a:prstGeom>
        </p:spPr>
        <p:txBody>
          <a:bodyPr lIns="0" tIns="0" rIns="0" bIns="0" rtlCol="0" anchor="t">
            <a:spAutoFit/>
          </a:bodyPr>
          <a:lstStyle/>
          <a:p>
            <a:pPr>
              <a:lnSpc>
                <a:spcPts val="9800"/>
              </a:lnSpc>
            </a:pPr>
            <a:r>
              <a:rPr lang="en-US" sz="7000" spc="-119" dirty="0">
                <a:solidFill>
                  <a:srgbClr val="071C42"/>
                </a:solidFill>
                <a:latin typeface="Poppins Bold" panose="020B0604020202020204" charset="0"/>
                <a:cs typeface="Poppins Bold" panose="020B0604020202020204" charset="0"/>
              </a:rPr>
              <a:t>CONTENTS</a:t>
            </a:r>
          </a:p>
        </p:txBody>
      </p:sp>
      <p:sp>
        <p:nvSpPr>
          <p:cNvPr id="5" name="TextBox 5"/>
          <p:cNvSpPr txBox="1"/>
          <p:nvPr/>
        </p:nvSpPr>
        <p:spPr>
          <a:xfrm>
            <a:off x="2400187" y="1891359"/>
            <a:ext cx="10946941" cy="6504281"/>
          </a:xfrm>
          <a:prstGeom prst="rect">
            <a:avLst/>
          </a:prstGeom>
        </p:spPr>
        <p:txBody>
          <a:bodyPr wrap="square" lIns="0" tIns="0" rIns="0" bIns="0" rtlCol="0" anchor="t">
            <a:spAutoFit/>
          </a:bodyPr>
          <a:lstStyle/>
          <a:p>
            <a:pPr marL="1174744" lvl="1" indent="-742950">
              <a:lnSpc>
                <a:spcPts val="6399"/>
              </a:lnSpc>
              <a:buFont typeface="+mj-lt"/>
              <a:buAutoNum type="arabicPeriod"/>
            </a:pPr>
            <a:r>
              <a:rPr lang="en-US" sz="3999" dirty="0">
                <a:solidFill>
                  <a:srgbClr val="171616"/>
                </a:solidFill>
                <a:latin typeface="Poppins"/>
              </a:rPr>
              <a:t>Motivation </a:t>
            </a:r>
          </a:p>
          <a:p>
            <a:pPr marL="1174744" lvl="1" indent="-742950">
              <a:lnSpc>
                <a:spcPts val="6399"/>
              </a:lnSpc>
              <a:buFont typeface="+mj-lt"/>
              <a:buAutoNum type="arabicPeriod"/>
            </a:pPr>
            <a:r>
              <a:rPr lang="en-US" sz="3999" dirty="0">
                <a:solidFill>
                  <a:srgbClr val="171616"/>
                </a:solidFill>
                <a:latin typeface="Poppins"/>
              </a:rPr>
              <a:t>Objective</a:t>
            </a:r>
          </a:p>
          <a:p>
            <a:pPr marL="1174744" lvl="1" indent="-742950">
              <a:lnSpc>
                <a:spcPts val="6399"/>
              </a:lnSpc>
              <a:buFont typeface="+mj-lt"/>
              <a:buAutoNum type="arabicPeriod"/>
            </a:pPr>
            <a:r>
              <a:rPr lang="en-US" sz="3999" dirty="0">
                <a:solidFill>
                  <a:srgbClr val="171616"/>
                </a:solidFill>
                <a:latin typeface="Poppins"/>
              </a:rPr>
              <a:t>Data Description and Methodology </a:t>
            </a:r>
          </a:p>
          <a:p>
            <a:pPr marL="1174744" lvl="1" indent="-742950">
              <a:lnSpc>
                <a:spcPts val="6399"/>
              </a:lnSpc>
              <a:buFont typeface="+mj-lt"/>
              <a:buAutoNum type="arabicPeriod"/>
            </a:pPr>
            <a:r>
              <a:rPr lang="en-US" sz="3999" dirty="0">
                <a:solidFill>
                  <a:srgbClr val="171616"/>
                </a:solidFill>
                <a:latin typeface="Poppins"/>
              </a:rPr>
              <a:t>Machine learning Models</a:t>
            </a:r>
          </a:p>
          <a:p>
            <a:pPr marL="1174744" lvl="1" indent="-742950">
              <a:lnSpc>
                <a:spcPts val="6399"/>
              </a:lnSpc>
              <a:buFont typeface="+mj-lt"/>
              <a:buAutoNum type="arabicPeriod"/>
            </a:pPr>
            <a:r>
              <a:rPr lang="en-US" sz="3999" dirty="0">
                <a:solidFill>
                  <a:srgbClr val="171616"/>
                </a:solidFill>
                <a:latin typeface="Poppins"/>
              </a:rPr>
              <a:t>Evaluation Metrics</a:t>
            </a:r>
          </a:p>
          <a:p>
            <a:pPr marL="1174744" lvl="1" indent="-742950">
              <a:lnSpc>
                <a:spcPts val="6399"/>
              </a:lnSpc>
              <a:buFont typeface="+mj-lt"/>
              <a:buAutoNum type="arabicPeriod"/>
            </a:pPr>
            <a:r>
              <a:rPr lang="en-US" sz="3999" dirty="0">
                <a:solidFill>
                  <a:srgbClr val="171616"/>
                </a:solidFill>
                <a:latin typeface="Poppins"/>
              </a:rPr>
              <a:t>Results</a:t>
            </a:r>
          </a:p>
          <a:p>
            <a:pPr marL="1174744" lvl="1" indent="-742950">
              <a:lnSpc>
                <a:spcPts val="6399"/>
              </a:lnSpc>
              <a:buFont typeface="+mj-lt"/>
              <a:buAutoNum type="arabicPeriod"/>
            </a:pPr>
            <a:r>
              <a:rPr lang="en-US" sz="3999" dirty="0">
                <a:solidFill>
                  <a:srgbClr val="171616"/>
                </a:solidFill>
                <a:latin typeface="Poppins"/>
              </a:rPr>
              <a:t>Conclusion</a:t>
            </a:r>
          </a:p>
          <a:p>
            <a:pPr marL="1174744" lvl="1" indent="-742950">
              <a:lnSpc>
                <a:spcPts val="6399"/>
              </a:lnSpc>
              <a:buFont typeface="+mj-lt"/>
              <a:buAutoNum type="arabicPeriod"/>
            </a:pPr>
            <a:r>
              <a:rPr lang="en-US" sz="3999" dirty="0">
                <a:solidFill>
                  <a:srgbClr val="171616"/>
                </a:solidFill>
                <a:latin typeface="Poppins"/>
              </a:rPr>
              <a:t>References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9FCFF"/>
        </a:solidFill>
        <a:effectLst/>
      </p:bgPr>
    </p:bg>
    <p:spTree>
      <p:nvGrpSpPr>
        <p:cNvPr id="1" name=""/>
        <p:cNvGrpSpPr/>
        <p:nvPr/>
      </p:nvGrpSpPr>
      <p:grpSpPr>
        <a:xfrm>
          <a:off x="0" y="0"/>
          <a:ext cx="0" cy="0"/>
          <a:chOff x="0" y="0"/>
          <a:chExt cx="0" cy="0"/>
        </a:xfrm>
      </p:grpSpPr>
      <p:sp>
        <p:nvSpPr>
          <p:cNvPr id="2" name="TextBox 2"/>
          <p:cNvSpPr txBox="1"/>
          <p:nvPr/>
        </p:nvSpPr>
        <p:spPr>
          <a:xfrm>
            <a:off x="0" y="1700779"/>
            <a:ext cx="17818139" cy="6865021"/>
          </a:xfrm>
          <a:prstGeom prst="rect">
            <a:avLst/>
          </a:prstGeom>
        </p:spPr>
        <p:txBody>
          <a:bodyPr lIns="0" tIns="0" rIns="0" bIns="0" rtlCol="0" anchor="t">
            <a:spAutoFit/>
          </a:bodyPr>
          <a:lstStyle/>
          <a:p>
            <a:pPr marL="1206648" lvl="1" indent="-742950" algn="just">
              <a:lnSpc>
                <a:spcPts val="6013"/>
              </a:lnSpc>
              <a:buFont typeface="+mj-lt"/>
              <a:buAutoNum type="arabicPeriod"/>
            </a:pPr>
            <a:r>
              <a:rPr lang="en-US" sz="4000" b="1" dirty="0">
                <a:solidFill>
                  <a:srgbClr val="000000"/>
                </a:solidFill>
                <a:latin typeface="Poppins" panose="00000500000000000000" pitchFamily="2" charset="0"/>
                <a:cs typeface="Poppins" panose="00000500000000000000" pitchFamily="2" charset="0"/>
              </a:rPr>
              <a:t>LSTM</a:t>
            </a:r>
            <a:r>
              <a:rPr lang="en-US" sz="4000" dirty="0">
                <a:solidFill>
                  <a:srgbClr val="000000"/>
                </a:solidFill>
                <a:latin typeface="Poppins" panose="00000500000000000000" pitchFamily="2" charset="0"/>
                <a:cs typeface="Poppins" panose="00000500000000000000" pitchFamily="2" charset="0"/>
              </a:rPr>
              <a:t> emerged as the frontrunner, consistently outperforming the other models across various metrics. </a:t>
            </a:r>
          </a:p>
          <a:p>
            <a:pPr marL="1206648" lvl="1" indent="-742950" algn="just">
              <a:lnSpc>
                <a:spcPts val="6013"/>
              </a:lnSpc>
              <a:buFont typeface="+mj-lt"/>
              <a:buAutoNum type="arabicPeriod"/>
            </a:pPr>
            <a:r>
              <a:rPr lang="en-US" sz="4000" b="1" dirty="0">
                <a:solidFill>
                  <a:srgbClr val="000000"/>
                </a:solidFill>
                <a:latin typeface="Poppins" panose="00000500000000000000" pitchFamily="2" charset="0"/>
                <a:cs typeface="Poppins" panose="00000500000000000000" pitchFamily="2" charset="0"/>
              </a:rPr>
              <a:t>N-BEATS and SVR </a:t>
            </a:r>
            <a:r>
              <a:rPr lang="en-US" sz="4000" dirty="0">
                <a:solidFill>
                  <a:srgbClr val="000000"/>
                </a:solidFill>
                <a:latin typeface="Poppins" panose="00000500000000000000" pitchFamily="2" charset="0"/>
                <a:cs typeface="Poppins" panose="00000500000000000000" pitchFamily="2" charset="0"/>
              </a:rPr>
              <a:t>followed closely behind, demonstrating their effectiveness in predicting EV charging demand. </a:t>
            </a:r>
          </a:p>
          <a:p>
            <a:pPr marL="1206648" lvl="1" indent="-742950" algn="just">
              <a:lnSpc>
                <a:spcPts val="6013"/>
              </a:lnSpc>
              <a:buFont typeface="+mj-lt"/>
              <a:buAutoNum type="arabicPeriod"/>
            </a:pPr>
            <a:r>
              <a:rPr lang="en-US" sz="4000" dirty="0">
                <a:solidFill>
                  <a:srgbClr val="000000"/>
                </a:solidFill>
                <a:latin typeface="Poppins" panose="00000500000000000000" pitchFamily="2" charset="0"/>
                <a:cs typeface="Poppins" panose="00000500000000000000" pitchFamily="2" charset="0"/>
              </a:rPr>
              <a:t>The </a:t>
            </a:r>
            <a:r>
              <a:rPr lang="en-US" sz="4000" b="1" dirty="0">
                <a:solidFill>
                  <a:srgbClr val="000000"/>
                </a:solidFill>
                <a:latin typeface="Poppins" panose="00000500000000000000" pitchFamily="2" charset="0"/>
                <a:cs typeface="Poppins" panose="00000500000000000000" pitchFamily="2" charset="0"/>
              </a:rPr>
              <a:t>Transformer model</a:t>
            </a:r>
            <a:r>
              <a:rPr lang="en-US" sz="4000" dirty="0">
                <a:solidFill>
                  <a:srgbClr val="000000"/>
                </a:solidFill>
                <a:latin typeface="Poppins" panose="00000500000000000000" pitchFamily="2" charset="0"/>
                <a:cs typeface="Poppins" panose="00000500000000000000" pitchFamily="2" charset="0"/>
              </a:rPr>
              <a:t>, while not as dominant as the leading models, still exhibited promising prediction capabilities. Interestingly, all models successfully captured the underlying charging patterns and provided predictions with good accuracy.</a:t>
            </a:r>
          </a:p>
          <a:p>
            <a:pPr marL="742950" indent="-742950" algn="ctr">
              <a:lnSpc>
                <a:spcPts val="6013"/>
              </a:lnSpc>
              <a:buFont typeface="+mj-lt"/>
              <a:buAutoNum type="arabicPeriod"/>
            </a:pPr>
            <a:endParaRPr lang="en-US" sz="4000" dirty="0">
              <a:solidFill>
                <a:srgbClr val="000000"/>
              </a:solidFill>
              <a:latin typeface="Canva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9FCFF"/>
        </a:solidFill>
        <a:effectLst/>
      </p:bgPr>
    </p:bg>
    <p:spTree>
      <p:nvGrpSpPr>
        <p:cNvPr id="1" name=""/>
        <p:cNvGrpSpPr/>
        <p:nvPr/>
      </p:nvGrpSpPr>
      <p:grpSpPr>
        <a:xfrm>
          <a:off x="0" y="0"/>
          <a:ext cx="0" cy="0"/>
          <a:chOff x="0" y="0"/>
          <a:chExt cx="0" cy="0"/>
        </a:xfrm>
      </p:grpSpPr>
      <p:sp>
        <p:nvSpPr>
          <p:cNvPr id="2" name="Freeform 2"/>
          <p:cNvSpPr/>
          <p:nvPr/>
        </p:nvSpPr>
        <p:spPr>
          <a:xfrm>
            <a:off x="12430140" y="2396116"/>
            <a:ext cx="10946941" cy="8896877"/>
          </a:xfrm>
          <a:custGeom>
            <a:avLst/>
            <a:gdLst/>
            <a:ahLst/>
            <a:cxnLst/>
            <a:rect l="l" t="t" r="r" b="b"/>
            <a:pathLst>
              <a:path w="10946941" h="8896877">
                <a:moveTo>
                  <a:pt x="0" y="0"/>
                </a:moveTo>
                <a:lnTo>
                  <a:pt x="10946940" y="0"/>
                </a:lnTo>
                <a:lnTo>
                  <a:pt x="10946940" y="8896877"/>
                </a:lnTo>
                <a:lnTo>
                  <a:pt x="0" y="88968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243554" y="-1718684"/>
            <a:ext cx="5643741" cy="4114800"/>
          </a:xfrm>
          <a:custGeom>
            <a:avLst/>
            <a:gdLst/>
            <a:ahLst/>
            <a:cxnLst/>
            <a:rect l="l" t="t" r="r" b="b"/>
            <a:pathLst>
              <a:path w="5643741" h="4114800">
                <a:moveTo>
                  <a:pt x="0" y="0"/>
                </a:moveTo>
                <a:lnTo>
                  <a:pt x="5643740" y="0"/>
                </a:lnTo>
                <a:lnTo>
                  <a:pt x="564374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400186" y="1558925"/>
            <a:ext cx="11813716" cy="7465917"/>
          </a:xfrm>
          <a:custGeom>
            <a:avLst/>
            <a:gdLst/>
            <a:ahLst/>
            <a:cxnLst/>
            <a:rect l="l" t="t" r="r" b="b"/>
            <a:pathLst>
              <a:path w="11813716" h="7465917">
                <a:moveTo>
                  <a:pt x="0" y="0"/>
                </a:moveTo>
                <a:lnTo>
                  <a:pt x="11813716" y="0"/>
                </a:lnTo>
                <a:lnTo>
                  <a:pt x="11813716" y="7465917"/>
                </a:lnTo>
                <a:lnTo>
                  <a:pt x="0" y="7465917"/>
                </a:lnTo>
                <a:lnTo>
                  <a:pt x="0" y="0"/>
                </a:lnTo>
                <a:close/>
              </a:path>
            </a:pathLst>
          </a:custGeom>
          <a:blipFill>
            <a:blip r:embed="rId6"/>
            <a:stretch>
              <a:fillRect/>
            </a:stretch>
          </a:blipFill>
        </p:spPr>
      </p:sp>
      <p:sp>
        <p:nvSpPr>
          <p:cNvPr id="5" name="TextBox 5"/>
          <p:cNvSpPr txBox="1"/>
          <p:nvPr/>
        </p:nvSpPr>
        <p:spPr>
          <a:xfrm>
            <a:off x="510396" y="393700"/>
            <a:ext cx="8408338" cy="635000"/>
          </a:xfrm>
          <a:prstGeom prst="rect">
            <a:avLst/>
          </a:prstGeom>
        </p:spPr>
        <p:txBody>
          <a:bodyPr lIns="0" tIns="0" rIns="0" bIns="0" rtlCol="0" anchor="t">
            <a:spAutoFit/>
          </a:bodyPr>
          <a:lstStyle/>
          <a:p>
            <a:pPr algn="ctr">
              <a:lnSpc>
                <a:spcPts val="4900"/>
              </a:lnSpc>
              <a:spcBef>
                <a:spcPct val="0"/>
              </a:spcBef>
            </a:pPr>
            <a:r>
              <a:rPr lang="en-US" sz="3500" u="sng" spc="-59">
                <a:solidFill>
                  <a:srgbClr val="FF5757"/>
                </a:solidFill>
                <a:latin typeface="Poppins Bold"/>
              </a:rPr>
              <a:t>MID TERM PREDICTION (120 DAYS):</a:t>
            </a:r>
          </a:p>
        </p:txBody>
      </p:sp>
      <p:sp>
        <p:nvSpPr>
          <p:cNvPr id="6" name="TextBox 6"/>
          <p:cNvSpPr txBox="1"/>
          <p:nvPr/>
        </p:nvSpPr>
        <p:spPr>
          <a:xfrm>
            <a:off x="2897833" y="9210675"/>
            <a:ext cx="10789126" cy="389254"/>
          </a:xfrm>
          <a:prstGeom prst="rect">
            <a:avLst/>
          </a:prstGeom>
        </p:spPr>
        <p:txBody>
          <a:bodyPr lIns="0" tIns="0" rIns="0" bIns="0" rtlCol="0" anchor="t">
            <a:spAutoFit/>
          </a:bodyPr>
          <a:lstStyle/>
          <a:p>
            <a:pPr algn="ctr">
              <a:lnSpc>
                <a:spcPts val="3220"/>
              </a:lnSpc>
            </a:pPr>
            <a:r>
              <a:rPr lang="en-US" sz="2300">
                <a:solidFill>
                  <a:srgbClr val="000000"/>
                </a:solidFill>
                <a:latin typeface="Canva Sans Bold"/>
              </a:rPr>
              <a:t>Fig. 10: Comparision of various approches , considering a period of 120 days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9FCFF"/>
        </a:solidFill>
        <a:effectLst/>
      </p:bgPr>
    </p:bg>
    <p:spTree>
      <p:nvGrpSpPr>
        <p:cNvPr id="1" name=""/>
        <p:cNvGrpSpPr/>
        <p:nvPr/>
      </p:nvGrpSpPr>
      <p:grpSpPr>
        <a:xfrm>
          <a:off x="0" y="0"/>
          <a:ext cx="0" cy="0"/>
          <a:chOff x="0" y="0"/>
          <a:chExt cx="0" cy="0"/>
        </a:xfrm>
      </p:grpSpPr>
      <p:sp>
        <p:nvSpPr>
          <p:cNvPr id="2" name="Freeform 2"/>
          <p:cNvSpPr/>
          <p:nvPr/>
        </p:nvSpPr>
        <p:spPr>
          <a:xfrm>
            <a:off x="12430140" y="2728290"/>
            <a:ext cx="10946941" cy="8896877"/>
          </a:xfrm>
          <a:custGeom>
            <a:avLst/>
            <a:gdLst/>
            <a:ahLst/>
            <a:cxnLst/>
            <a:rect l="l" t="t" r="r" b="b"/>
            <a:pathLst>
              <a:path w="10946941" h="8896877">
                <a:moveTo>
                  <a:pt x="0" y="0"/>
                </a:moveTo>
                <a:lnTo>
                  <a:pt x="10946940" y="0"/>
                </a:lnTo>
                <a:lnTo>
                  <a:pt x="10946940" y="8896877"/>
                </a:lnTo>
                <a:lnTo>
                  <a:pt x="0" y="88968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243554" y="-1718684"/>
            <a:ext cx="5643741" cy="4114800"/>
          </a:xfrm>
          <a:custGeom>
            <a:avLst/>
            <a:gdLst/>
            <a:ahLst/>
            <a:cxnLst/>
            <a:rect l="l" t="t" r="r" b="b"/>
            <a:pathLst>
              <a:path w="5643741" h="4114800">
                <a:moveTo>
                  <a:pt x="0" y="0"/>
                </a:moveTo>
                <a:lnTo>
                  <a:pt x="5643740" y="0"/>
                </a:lnTo>
                <a:lnTo>
                  <a:pt x="564374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028699" y="1492862"/>
            <a:ext cx="15942093" cy="5166030"/>
          </a:xfrm>
          <a:custGeom>
            <a:avLst/>
            <a:gdLst/>
            <a:ahLst/>
            <a:cxnLst/>
            <a:rect l="l" t="t" r="r" b="b"/>
            <a:pathLst>
              <a:path w="15942093" h="5166030">
                <a:moveTo>
                  <a:pt x="0" y="0"/>
                </a:moveTo>
                <a:lnTo>
                  <a:pt x="15942093" y="0"/>
                </a:lnTo>
                <a:lnTo>
                  <a:pt x="15942093" y="5166030"/>
                </a:lnTo>
                <a:lnTo>
                  <a:pt x="0" y="5166030"/>
                </a:lnTo>
                <a:lnTo>
                  <a:pt x="0" y="0"/>
                </a:lnTo>
                <a:close/>
              </a:path>
            </a:pathLst>
          </a:custGeom>
          <a:blipFill>
            <a:blip r:embed="rId6"/>
            <a:stretch>
              <a:fillRect l="-656"/>
            </a:stretch>
          </a:blipFill>
        </p:spPr>
      </p:sp>
      <p:sp>
        <p:nvSpPr>
          <p:cNvPr id="5" name="TextBox 5"/>
          <p:cNvSpPr txBox="1"/>
          <p:nvPr/>
        </p:nvSpPr>
        <p:spPr>
          <a:xfrm>
            <a:off x="3733801" y="7176728"/>
            <a:ext cx="10160852" cy="490327"/>
          </a:xfrm>
          <a:prstGeom prst="rect">
            <a:avLst/>
          </a:prstGeom>
        </p:spPr>
        <p:txBody>
          <a:bodyPr wrap="square" lIns="0" tIns="0" rIns="0" bIns="0" rtlCol="0" anchor="t">
            <a:spAutoFit/>
          </a:bodyPr>
          <a:lstStyle/>
          <a:p>
            <a:pPr algn="ctr">
              <a:lnSpc>
                <a:spcPts val="4060"/>
              </a:lnSpc>
            </a:pPr>
            <a:r>
              <a:rPr lang="en-US" sz="2900" dirty="0">
                <a:solidFill>
                  <a:srgbClr val="000000"/>
                </a:solidFill>
                <a:latin typeface="Canva Sans Bold"/>
              </a:rPr>
              <a:t>Table 2: Comparison of models for 120 days prediction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9FCFF"/>
        </a:solidFill>
        <a:effectLst/>
      </p:bgPr>
    </p:bg>
    <p:spTree>
      <p:nvGrpSpPr>
        <p:cNvPr id="1" name=""/>
        <p:cNvGrpSpPr/>
        <p:nvPr/>
      </p:nvGrpSpPr>
      <p:grpSpPr>
        <a:xfrm>
          <a:off x="0" y="0"/>
          <a:ext cx="0" cy="0"/>
          <a:chOff x="0" y="0"/>
          <a:chExt cx="0" cy="0"/>
        </a:xfrm>
      </p:grpSpPr>
      <p:sp>
        <p:nvSpPr>
          <p:cNvPr id="2" name="TextBox 2"/>
          <p:cNvSpPr txBox="1"/>
          <p:nvPr/>
        </p:nvSpPr>
        <p:spPr>
          <a:xfrm>
            <a:off x="1028700" y="1749871"/>
            <a:ext cx="16230600" cy="6753131"/>
          </a:xfrm>
          <a:prstGeom prst="rect">
            <a:avLst/>
          </a:prstGeom>
        </p:spPr>
        <p:txBody>
          <a:bodyPr lIns="0" tIns="0" rIns="0" bIns="0" rtlCol="0" anchor="t">
            <a:spAutoFit/>
          </a:bodyPr>
          <a:lstStyle/>
          <a:p>
            <a:pPr marL="1154689" lvl="1" indent="-742950" algn="just">
              <a:lnSpc>
                <a:spcPts val="5339"/>
              </a:lnSpc>
              <a:buFont typeface="+mj-lt"/>
              <a:buAutoNum type="arabicPeriod"/>
            </a:pPr>
            <a:r>
              <a:rPr lang="en-US" sz="3814" b="1" dirty="0">
                <a:solidFill>
                  <a:srgbClr val="000000"/>
                </a:solidFill>
                <a:latin typeface="Poppins" panose="00000500000000000000" pitchFamily="2" charset="0"/>
                <a:cs typeface="Poppins" panose="00000500000000000000" pitchFamily="2" charset="0"/>
              </a:rPr>
              <a:t>LSTM’s</a:t>
            </a:r>
            <a:r>
              <a:rPr lang="en-US" sz="3814" dirty="0">
                <a:solidFill>
                  <a:srgbClr val="000000"/>
                </a:solidFill>
                <a:latin typeface="Poppins" panose="00000500000000000000" pitchFamily="2" charset="0"/>
                <a:cs typeface="Poppins" panose="00000500000000000000" pitchFamily="2" charset="0"/>
              </a:rPr>
              <a:t> dominance in terms of quantitative metrics consistently outperforms the other models in evaluation metrics. </a:t>
            </a:r>
          </a:p>
          <a:p>
            <a:pPr marL="1154689" lvl="1" indent="-742950" algn="just">
              <a:lnSpc>
                <a:spcPts val="5339"/>
              </a:lnSpc>
              <a:buFont typeface="+mj-lt"/>
              <a:buAutoNum type="arabicPeriod"/>
            </a:pPr>
            <a:r>
              <a:rPr lang="en-US" sz="3814" b="1" dirty="0">
                <a:solidFill>
                  <a:srgbClr val="000000"/>
                </a:solidFill>
                <a:latin typeface="Poppins" panose="00000500000000000000" pitchFamily="2" charset="0"/>
                <a:cs typeface="Poppins" panose="00000500000000000000" pitchFamily="2" charset="0"/>
              </a:rPr>
              <a:t>SVR</a:t>
            </a:r>
            <a:r>
              <a:rPr lang="en-US" sz="3814" dirty="0">
                <a:solidFill>
                  <a:srgbClr val="000000"/>
                </a:solidFill>
                <a:latin typeface="Poppins" panose="00000500000000000000" pitchFamily="2" charset="0"/>
                <a:cs typeface="Poppins" panose="00000500000000000000" pitchFamily="2" charset="0"/>
              </a:rPr>
              <a:t> closely followed, demonstrating its efficiency in prediction tasks.</a:t>
            </a:r>
          </a:p>
          <a:p>
            <a:pPr marL="1154689" lvl="1" indent="-742950" algn="just">
              <a:lnSpc>
                <a:spcPts val="5339"/>
              </a:lnSpc>
              <a:buFont typeface="+mj-lt"/>
              <a:buAutoNum type="arabicPeriod"/>
            </a:pPr>
            <a:r>
              <a:rPr lang="en-US" sz="3814" b="1" dirty="0">
                <a:solidFill>
                  <a:srgbClr val="000000"/>
                </a:solidFill>
                <a:latin typeface="Poppins" panose="00000500000000000000" pitchFamily="2" charset="0"/>
                <a:cs typeface="Poppins" panose="00000500000000000000" pitchFamily="2" charset="0"/>
              </a:rPr>
              <a:t>N-BEATS and Transformer</a:t>
            </a:r>
            <a:r>
              <a:rPr lang="en-US" sz="3814" dirty="0">
                <a:solidFill>
                  <a:srgbClr val="000000"/>
                </a:solidFill>
                <a:latin typeface="Poppins" panose="00000500000000000000" pitchFamily="2" charset="0"/>
                <a:cs typeface="Poppins" panose="00000500000000000000" pitchFamily="2" charset="0"/>
              </a:rPr>
              <a:t>, while not as strong in overall metrics, exhibited unique strengths. Notably, Transformer excelled in pattern recognition, effectively capturing subtle trends and nuances in the charging behaviour. </a:t>
            </a:r>
          </a:p>
          <a:p>
            <a:pPr algn="ctr">
              <a:lnSpc>
                <a:spcPts val="5339"/>
              </a:lnSpc>
            </a:pPr>
            <a:endParaRPr lang="en-US" sz="3814" dirty="0">
              <a:solidFill>
                <a:srgbClr val="000000"/>
              </a:solidFill>
              <a:latin typeface="Canva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9FCFF"/>
        </a:solidFill>
        <a:effectLst/>
      </p:bgPr>
    </p:bg>
    <p:spTree>
      <p:nvGrpSpPr>
        <p:cNvPr id="1" name=""/>
        <p:cNvGrpSpPr/>
        <p:nvPr/>
      </p:nvGrpSpPr>
      <p:grpSpPr>
        <a:xfrm>
          <a:off x="0" y="0"/>
          <a:ext cx="0" cy="0"/>
          <a:chOff x="0" y="0"/>
          <a:chExt cx="0" cy="0"/>
        </a:xfrm>
      </p:grpSpPr>
      <p:sp>
        <p:nvSpPr>
          <p:cNvPr id="2" name="Freeform 2"/>
          <p:cNvSpPr/>
          <p:nvPr/>
        </p:nvSpPr>
        <p:spPr>
          <a:xfrm>
            <a:off x="12355051" y="2052492"/>
            <a:ext cx="10946941" cy="8896877"/>
          </a:xfrm>
          <a:custGeom>
            <a:avLst/>
            <a:gdLst/>
            <a:ahLst/>
            <a:cxnLst/>
            <a:rect l="l" t="t" r="r" b="b"/>
            <a:pathLst>
              <a:path w="10946941" h="8896877">
                <a:moveTo>
                  <a:pt x="0" y="0"/>
                </a:moveTo>
                <a:lnTo>
                  <a:pt x="10946941" y="0"/>
                </a:lnTo>
                <a:lnTo>
                  <a:pt x="10946941" y="8896877"/>
                </a:lnTo>
                <a:lnTo>
                  <a:pt x="0" y="88968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243554" y="-1718684"/>
            <a:ext cx="5643741" cy="4114800"/>
          </a:xfrm>
          <a:custGeom>
            <a:avLst/>
            <a:gdLst/>
            <a:ahLst/>
            <a:cxnLst/>
            <a:rect l="l" t="t" r="r" b="b"/>
            <a:pathLst>
              <a:path w="5643741" h="4114800">
                <a:moveTo>
                  <a:pt x="0" y="0"/>
                </a:moveTo>
                <a:lnTo>
                  <a:pt x="5643740" y="0"/>
                </a:lnTo>
                <a:lnTo>
                  <a:pt x="564374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62166" y="1028700"/>
            <a:ext cx="12568770" cy="7874782"/>
          </a:xfrm>
          <a:custGeom>
            <a:avLst/>
            <a:gdLst/>
            <a:ahLst/>
            <a:cxnLst/>
            <a:rect l="l" t="t" r="r" b="b"/>
            <a:pathLst>
              <a:path w="12568770" h="7874782">
                <a:moveTo>
                  <a:pt x="0" y="0"/>
                </a:moveTo>
                <a:lnTo>
                  <a:pt x="12568770" y="0"/>
                </a:lnTo>
                <a:lnTo>
                  <a:pt x="12568770" y="7874782"/>
                </a:lnTo>
                <a:lnTo>
                  <a:pt x="0" y="7874782"/>
                </a:lnTo>
                <a:lnTo>
                  <a:pt x="0" y="0"/>
                </a:lnTo>
                <a:close/>
              </a:path>
            </a:pathLst>
          </a:custGeom>
          <a:blipFill>
            <a:blip r:embed="rId6"/>
            <a:stretch>
              <a:fillRect/>
            </a:stretch>
          </a:blipFill>
        </p:spPr>
      </p:sp>
      <p:sp>
        <p:nvSpPr>
          <p:cNvPr id="5" name="TextBox 5"/>
          <p:cNvSpPr txBox="1"/>
          <p:nvPr/>
        </p:nvSpPr>
        <p:spPr>
          <a:xfrm>
            <a:off x="250830" y="233941"/>
            <a:ext cx="8408338" cy="635000"/>
          </a:xfrm>
          <a:prstGeom prst="rect">
            <a:avLst/>
          </a:prstGeom>
        </p:spPr>
        <p:txBody>
          <a:bodyPr lIns="0" tIns="0" rIns="0" bIns="0" rtlCol="0" anchor="t">
            <a:spAutoFit/>
          </a:bodyPr>
          <a:lstStyle/>
          <a:p>
            <a:pPr algn="ctr">
              <a:lnSpc>
                <a:spcPts val="4900"/>
              </a:lnSpc>
              <a:spcBef>
                <a:spcPct val="0"/>
              </a:spcBef>
            </a:pPr>
            <a:r>
              <a:rPr lang="en-US" sz="3500" u="sng" spc="-59">
                <a:solidFill>
                  <a:srgbClr val="FF5757"/>
                </a:solidFill>
                <a:latin typeface="Poppins Bold"/>
              </a:rPr>
              <a:t>LONG TERM PREDICTION (240 DAYS):</a:t>
            </a:r>
          </a:p>
        </p:txBody>
      </p:sp>
      <p:sp>
        <p:nvSpPr>
          <p:cNvPr id="6" name="TextBox 6"/>
          <p:cNvSpPr txBox="1"/>
          <p:nvPr/>
        </p:nvSpPr>
        <p:spPr>
          <a:xfrm>
            <a:off x="1259989" y="9201150"/>
            <a:ext cx="13573125" cy="497840"/>
          </a:xfrm>
          <a:prstGeom prst="rect">
            <a:avLst/>
          </a:prstGeom>
        </p:spPr>
        <p:txBody>
          <a:bodyPr lIns="0" tIns="0" rIns="0" bIns="0" rtlCol="0" anchor="t">
            <a:spAutoFit/>
          </a:bodyPr>
          <a:lstStyle/>
          <a:p>
            <a:pPr algn="ctr">
              <a:lnSpc>
                <a:spcPts val="4060"/>
              </a:lnSpc>
            </a:pPr>
            <a:r>
              <a:rPr lang="en-US" sz="2900">
                <a:solidFill>
                  <a:srgbClr val="000000"/>
                </a:solidFill>
                <a:latin typeface="Canva Sans Bold"/>
              </a:rPr>
              <a:t>Fig. 11: Comparision of various approches , considering a period of 240 days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9FCFF"/>
        </a:solidFill>
        <a:effectLst/>
      </p:bgPr>
    </p:bg>
    <p:spTree>
      <p:nvGrpSpPr>
        <p:cNvPr id="1" name=""/>
        <p:cNvGrpSpPr/>
        <p:nvPr/>
      </p:nvGrpSpPr>
      <p:grpSpPr>
        <a:xfrm>
          <a:off x="0" y="0"/>
          <a:ext cx="0" cy="0"/>
          <a:chOff x="0" y="0"/>
          <a:chExt cx="0" cy="0"/>
        </a:xfrm>
      </p:grpSpPr>
      <p:sp>
        <p:nvSpPr>
          <p:cNvPr id="2" name="Freeform 2"/>
          <p:cNvSpPr/>
          <p:nvPr/>
        </p:nvSpPr>
        <p:spPr>
          <a:xfrm>
            <a:off x="13931913" y="2653201"/>
            <a:ext cx="10946941" cy="8896877"/>
          </a:xfrm>
          <a:custGeom>
            <a:avLst/>
            <a:gdLst/>
            <a:ahLst/>
            <a:cxnLst/>
            <a:rect l="l" t="t" r="r" b="b"/>
            <a:pathLst>
              <a:path w="10946941" h="8896877">
                <a:moveTo>
                  <a:pt x="0" y="0"/>
                </a:moveTo>
                <a:lnTo>
                  <a:pt x="10946941" y="0"/>
                </a:lnTo>
                <a:lnTo>
                  <a:pt x="10946941" y="8896877"/>
                </a:lnTo>
                <a:lnTo>
                  <a:pt x="0" y="88968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243554" y="-1718684"/>
            <a:ext cx="5643741" cy="4114800"/>
          </a:xfrm>
          <a:custGeom>
            <a:avLst/>
            <a:gdLst/>
            <a:ahLst/>
            <a:cxnLst/>
            <a:rect l="l" t="t" r="r" b="b"/>
            <a:pathLst>
              <a:path w="5643741" h="4114800">
                <a:moveTo>
                  <a:pt x="0" y="0"/>
                </a:moveTo>
                <a:lnTo>
                  <a:pt x="5643740" y="0"/>
                </a:lnTo>
                <a:lnTo>
                  <a:pt x="564374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24089" y="1485900"/>
            <a:ext cx="16039822" cy="5174395"/>
          </a:xfrm>
          <a:custGeom>
            <a:avLst/>
            <a:gdLst/>
            <a:ahLst/>
            <a:cxnLst/>
            <a:rect l="l" t="t" r="r" b="b"/>
            <a:pathLst>
              <a:path w="15925522" h="4815464">
                <a:moveTo>
                  <a:pt x="0" y="0"/>
                </a:moveTo>
                <a:lnTo>
                  <a:pt x="15925522" y="0"/>
                </a:lnTo>
                <a:lnTo>
                  <a:pt x="15925522" y="4815464"/>
                </a:lnTo>
                <a:lnTo>
                  <a:pt x="0" y="4815464"/>
                </a:lnTo>
                <a:lnTo>
                  <a:pt x="0" y="0"/>
                </a:lnTo>
                <a:close/>
              </a:path>
            </a:pathLst>
          </a:custGeom>
          <a:blipFill>
            <a:blip r:embed="rId6"/>
            <a:stretch>
              <a:fillRect t="-6732" b="-6680"/>
            </a:stretch>
          </a:blipFill>
        </p:spPr>
      </p:sp>
      <p:sp>
        <p:nvSpPr>
          <p:cNvPr id="5" name="TextBox 5"/>
          <p:cNvSpPr txBox="1"/>
          <p:nvPr/>
        </p:nvSpPr>
        <p:spPr>
          <a:xfrm>
            <a:off x="4564559" y="7044489"/>
            <a:ext cx="9158883" cy="464820"/>
          </a:xfrm>
          <a:prstGeom prst="rect">
            <a:avLst/>
          </a:prstGeom>
        </p:spPr>
        <p:txBody>
          <a:bodyPr lIns="0" tIns="0" rIns="0" bIns="0" rtlCol="0" anchor="t">
            <a:spAutoFit/>
          </a:bodyPr>
          <a:lstStyle/>
          <a:p>
            <a:pPr algn="ctr">
              <a:lnSpc>
                <a:spcPts val="3780"/>
              </a:lnSpc>
            </a:pPr>
            <a:r>
              <a:rPr lang="en-US" sz="2700">
                <a:solidFill>
                  <a:srgbClr val="000000"/>
                </a:solidFill>
                <a:latin typeface="Canva Sans Bold"/>
              </a:rPr>
              <a:t>Table 3: Comparison of models for 240 days prediction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9FCFF"/>
        </a:solidFill>
        <a:effectLst/>
      </p:bgPr>
    </p:bg>
    <p:spTree>
      <p:nvGrpSpPr>
        <p:cNvPr id="1" name=""/>
        <p:cNvGrpSpPr/>
        <p:nvPr/>
      </p:nvGrpSpPr>
      <p:grpSpPr>
        <a:xfrm>
          <a:off x="0" y="0"/>
          <a:ext cx="0" cy="0"/>
          <a:chOff x="0" y="0"/>
          <a:chExt cx="0" cy="0"/>
        </a:xfrm>
      </p:grpSpPr>
      <p:sp>
        <p:nvSpPr>
          <p:cNvPr id="2" name="TextBox 2"/>
          <p:cNvSpPr txBox="1"/>
          <p:nvPr/>
        </p:nvSpPr>
        <p:spPr>
          <a:xfrm>
            <a:off x="688738" y="624742"/>
            <a:ext cx="16910524" cy="8996963"/>
          </a:xfrm>
          <a:prstGeom prst="rect">
            <a:avLst/>
          </a:prstGeom>
        </p:spPr>
        <p:txBody>
          <a:bodyPr lIns="0" tIns="0" rIns="0" bIns="0" rtlCol="0" anchor="t">
            <a:spAutoFit/>
          </a:bodyPr>
          <a:lstStyle/>
          <a:p>
            <a:pPr marL="1173920" lvl="1" indent="-742950" algn="just">
              <a:lnSpc>
                <a:spcPts val="5948"/>
              </a:lnSpc>
              <a:buFont typeface="+mj-lt"/>
              <a:buAutoNum type="arabicPeriod"/>
            </a:pPr>
            <a:r>
              <a:rPr lang="en-US" sz="3992" b="1" dirty="0">
                <a:solidFill>
                  <a:srgbClr val="000000"/>
                </a:solidFill>
                <a:latin typeface="Poppins" panose="00000500000000000000" pitchFamily="2" charset="0"/>
                <a:cs typeface="Poppins" panose="00000500000000000000" pitchFamily="2" charset="0"/>
              </a:rPr>
              <a:t>Long-range dependencies are harder for LSTM</a:t>
            </a:r>
            <a:r>
              <a:rPr lang="en-US" sz="3992" dirty="0">
                <a:solidFill>
                  <a:srgbClr val="000000"/>
                </a:solidFill>
                <a:latin typeface="Poppins" panose="00000500000000000000" pitchFamily="2" charset="0"/>
                <a:cs typeface="Poppins" panose="00000500000000000000" pitchFamily="2" charset="0"/>
              </a:rPr>
              <a:t> to capture.</a:t>
            </a:r>
          </a:p>
          <a:p>
            <a:pPr marL="1173920" lvl="1" indent="-742950" algn="just">
              <a:lnSpc>
                <a:spcPts val="5948"/>
              </a:lnSpc>
              <a:buFont typeface="+mj-lt"/>
              <a:buAutoNum type="arabicPeriod"/>
            </a:pPr>
            <a:r>
              <a:rPr lang="en-US" sz="3992" dirty="0">
                <a:solidFill>
                  <a:srgbClr val="000000"/>
                </a:solidFill>
                <a:latin typeface="Poppins" panose="00000500000000000000" pitchFamily="2" charset="0"/>
                <a:cs typeface="Poppins" panose="00000500000000000000" pitchFamily="2" charset="0"/>
              </a:rPr>
              <a:t>By comparison, the </a:t>
            </a:r>
            <a:r>
              <a:rPr lang="en-US" sz="3992" b="1" dirty="0">
                <a:solidFill>
                  <a:srgbClr val="000000"/>
                </a:solidFill>
                <a:latin typeface="Poppins" panose="00000500000000000000" pitchFamily="2" charset="0"/>
                <a:cs typeface="Poppins" panose="00000500000000000000" pitchFamily="2" charset="0"/>
              </a:rPr>
              <a:t>Transformer comes out on top </a:t>
            </a:r>
            <a:r>
              <a:rPr lang="en-US" sz="3992" dirty="0">
                <a:solidFill>
                  <a:srgbClr val="000000"/>
                </a:solidFill>
                <a:latin typeface="Poppins" panose="00000500000000000000" pitchFamily="2" charset="0"/>
                <a:cs typeface="Poppins" panose="00000500000000000000" pitchFamily="2" charset="0"/>
              </a:rPr>
              <a:t>as it consistently makes accurate and insightful predictions over long periods of time. </a:t>
            </a:r>
          </a:p>
          <a:p>
            <a:pPr marL="1173920" lvl="1" indent="-742950" algn="just">
              <a:lnSpc>
                <a:spcPts val="5948"/>
              </a:lnSpc>
              <a:buFont typeface="+mj-lt"/>
              <a:buAutoNum type="arabicPeriod"/>
            </a:pPr>
            <a:r>
              <a:rPr lang="en-US" sz="3992" b="1" dirty="0">
                <a:solidFill>
                  <a:srgbClr val="000000"/>
                </a:solidFill>
                <a:latin typeface="Poppins" panose="00000500000000000000" pitchFamily="2" charset="0"/>
                <a:cs typeface="Poppins" panose="00000500000000000000" pitchFamily="2" charset="0"/>
              </a:rPr>
              <a:t>SVR</a:t>
            </a:r>
            <a:r>
              <a:rPr lang="en-US" sz="3992" dirty="0">
                <a:solidFill>
                  <a:srgbClr val="000000"/>
                </a:solidFill>
                <a:latin typeface="Poppins" panose="00000500000000000000" pitchFamily="2" charset="0"/>
                <a:cs typeface="Poppins" panose="00000500000000000000" pitchFamily="2" charset="0"/>
              </a:rPr>
              <a:t>, while promising for pattern recognition in long-term predictions, still </a:t>
            </a:r>
            <a:r>
              <a:rPr lang="en-US" sz="3992" b="1" dirty="0">
                <a:solidFill>
                  <a:srgbClr val="000000"/>
                </a:solidFill>
                <a:latin typeface="Poppins" panose="00000500000000000000" pitchFamily="2" charset="0"/>
                <a:cs typeface="Poppins" panose="00000500000000000000" pitchFamily="2" charset="0"/>
              </a:rPr>
              <a:t>lags behind the Transformer’s overall performance</a:t>
            </a:r>
            <a:r>
              <a:rPr lang="en-US" sz="3992" dirty="0">
                <a:solidFill>
                  <a:srgbClr val="000000"/>
                </a:solidFill>
                <a:latin typeface="Poppins" panose="00000500000000000000" pitchFamily="2" charset="0"/>
                <a:cs typeface="Poppins" panose="00000500000000000000" pitchFamily="2" charset="0"/>
              </a:rPr>
              <a:t>. </a:t>
            </a:r>
          </a:p>
          <a:p>
            <a:pPr marL="1173920" lvl="1" indent="-742950" algn="just">
              <a:lnSpc>
                <a:spcPts val="5948"/>
              </a:lnSpc>
              <a:buFont typeface="+mj-lt"/>
              <a:buAutoNum type="arabicPeriod"/>
            </a:pPr>
            <a:r>
              <a:rPr lang="en-US" sz="3992" b="1" dirty="0">
                <a:solidFill>
                  <a:srgbClr val="000000"/>
                </a:solidFill>
                <a:latin typeface="Poppins" panose="00000500000000000000" pitchFamily="2" charset="0"/>
                <a:cs typeface="Poppins" panose="00000500000000000000" pitchFamily="2" charset="0"/>
              </a:rPr>
              <a:t>N-BEATS</a:t>
            </a:r>
            <a:r>
              <a:rPr lang="en-US" sz="3992" dirty="0">
                <a:solidFill>
                  <a:srgbClr val="000000"/>
                </a:solidFill>
                <a:latin typeface="Poppins" panose="00000500000000000000" pitchFamily="2" charset="0"/>
                <a:cs typeface="Poppins" panose="00000500000000000000" pitchFamily="2" charset="0"/>
              </a:rPr>
              <a:t>, despite its potential for medium-term prediction, struggles to maintain accuracy over extended periods.</a:t>
            </a:r>
          </a:p>
          <a:p>
            <a:pPr marL="1173920" lvl="1" indent="-742950" algn="just">
              <a:lnSpc>
                <a:spcPts val="5948"/>
              </a:lnSpc>
              <a:buFont typeface="+mj-lt"/>
              <a:buAutoNum type="arabicPeriod"/>
            </a:pPr>
            <a:r>
              <a:rPr lang="en-US" sz="3992" dirty="0">
                <a:solidFill>
                  <a:srgbClr val="000000"/>
                </a:solidFill>
                <a:latin typeface="Poppins" panose="00000500000000000000" pitchFamily="2" charset="0"/>
                <a:cs typeface="Poppins" panose="00000500000000000000" pitchFamily="2" charset="0"/>
              </a:rPr>
              <a:t>These results confirm that the Transformer is the best option for predicting long-term charging demand.</a:t>
            </a:r>
          </a:p>
          <a:p>
            <a:pPr algn="ctr">
              <a:lnSpc>
                <a:spcPts val="5948"/>
              </a:lnSpc>
            </a:pPr>
            <a:endParaRPr lang="en-US" sz="3992" dirty="0">
              <a:solidFill>
                <a:srgbClr val="000000"/>
              </a:solidFill>
              <a:latin typeface="Poppins" panose="00000500000000000000" pitchFamily="2" charset="0"/>
              <a:cs typeface="Poppins" panose="00000500000000000000" pitchFamily="2"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9FCFF"/>
        </a:solidFill>
        <a:effectLst/>
      </p:bgPr>
    </p:bg>
    <p:spTree>
      <p:nvGrpSpPr>
        <p:cNvPr id="1" name=""/>
        <p:cNvGrpSpPr/>
        <p:nvPr/>
      </p:nvGrpSpPr>
      <p:grpSpPr>
        <a:xfrm>
          <a:off x="0" y="0"/>
          <a:ext cx="0" cy="0"/>
          <a:chOff x="0" y="0"/>
          <a:chExt cx="0" cy="0"/>
        </a:xfrm>
      </p:grpSpPr>
      <p:sp>
        <p:nvSpPr>
          <p:cNvPr id="2" name="TextBox 2"/>
          <p:cNvSpPr txBox="1"/>
          <p:nvPr/>
        </p:nvSpPr>
        <p:spPr>
          <a:xfrm>
            <a:off x="6553200" y="537527"/>
            <a:ext cx="4402881" cy="888769"/>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Poppins Bold" panose="00000800000000000000" charset="0"/>
                <a:cs typeface="Poppins Bold" panose="00000800000000000000" charset="0"/>
              </a:rPr>
              <a:t>Conclusion</a:t>
            </a:r>
          </a:p>
        </p:txBody>
      </p:sp>
      <p:sp>
        <p:nvSpPr>
          <p:cNvPr id="3" name="TextBox 3"/>
          <p:cNvSpPr txBox="1"/>
          <p:nvPr/>
        </p:nvSpPr>
        <p:spPr>
          <a:xfrm>
            <a:off x="1028700" y="1955962"/>
            <a:ext cx="15907704" cy="6489982"/>
          </a:xfrm>
          <a:prstGeom prst="rect">
            <a:avLst/>
          </a:prstGeom>
        </p:spPr>
        <p:txBody>
          <a:bodyPr lIns="0" tIns="0" rIns="0" bIns="0" rtlCol="0" anchor="t">
            <a:spAutoFit/>
          </a:bodyPr>
          <a:lstStyle/>
          <a:p>
            <a:pPr marL="1174748" lvl="1" indent="-742950" algn="just">
              <a:lnSpc>
                <a:spcPts val="6359"/>
              </a:lnSpc>
              <a:buFont typeface="+mj-lt"/>
              <a:buAutoNum type="arabicPeriod"/>
            </a:pPr>
            <a:r>
              <a:rPr lang="en-US" sz="3600" dirty="0">
                <a:solidFill>
                  <a:srgbClr val="000000"/>
                </a:solidFill>
                <a:latin typeface="Poppins" panose="00000500000000000000" pitchFamily="2" charset="0"/>
                <a:cs typeface="Poppins" panose="00000500000000000000" pitchFamily="2" charset="0"/>
              </a:rPr>
              <a:t>In this report, we have evaluated various prediction models for EV charging demand and proposed the </a:t>
            </a:r>
            <a:r>
              <a:rPr lang="en-US" sz="3600" b="1" dirty="0">
                <a:solidFill>
                  <a:srgbClr val="000000"/>
                </a:solidFill>
                <a:latin typeface="Poppins" panose="00000500000000000000" pitchFamily="2" charset="0"/>
                <a:cs typeface="Poppins" panose="00000500000000000000" pitchFamily="2" charset="0"/>
              </a:rPr>
              <a:t>Transformer as the most suitable choice for long-term predictions</a:t>
            </a:r>
            <a:r>
              <a:rPr lang="en-US" sz="3600" dirty="0">
                <a:solidFill>
                  <a:srgbClr val="000000"/>
                </a:solidFill>
                <a:latin typeface="Poppins" panose="00000500000000000000" pitchFamily="2" charset="0"/>
                <a:cs typeface="Poppins" panose="00000500000000000000" pitchFamily="2" charset="0"/>
              </a:rPr>
              <a:t>.</a:t>
            </a:r>
          </a:p>
          <a:p>
            <a:pPr marL="1174748" lvl="1" indent="-742950" algn="just">
              <a:lnSpc>
                <a:spcPts val="6359"/>
              </a:lnSpc>
              <a:buFont typeface="+mj-lt"/>
              <a:buAutoNum type="arabicPeriod"/>
            </a:pPr>
            <a:r>
              <a:rPr lang="en-US" sz="3600" dirty="0">
                <a:solidFill>
                  <a:srgbClr val="000000"/>
                </a:solidFill>
                <a:latin typeface="Poppins" panose="00000500000000000000" pitchFamily="2" charset="0"/>
                <a:cs typeface="Poppins" panose="00000500000000000000" pitchFamily="2" charset="0"/>
              </a:rPr>
              <a:t>While other models, such as </a:t>
            </a:r>
            <a:r>
              <a:rPr lang="en-US" sz="3600" b="1" dirty="0">
                <a:solidFill>
                  <a:srgbClr val="000000"/>
                </a:solidFill>
                <a:latin typeface="Poppins" panose="00000500000000000000" pitchFamily="2" charset="0"/>
                <a:cs typeface="Poppins" panose="00000500000000000000" pitchFamily="2" charset="0"/>
              </a:rPr>
              <a:t>SVR and N-BEATS</a:t>
            </a:r>
            <a:r>
              <a:rPr lang="en-US" sz="3600" dirty="0">
                <a:solidFill>
                  <a:srgbClr val="000000"/>
                </a:solidFill>
                <a:latin typeface="Poppins" panose="00000500000000000000" pitchFamily="2" charset="0"/>
                <a:cs typeface="Poppins" panose="00000500000000000000" pitchFamily="2" charset="0"/>
              </a:rPr>
              <a:t>, exhibit </a:t>
            </a:r>
            <a:r>
              <a:rPr lang="en-US" sz="3600" b="1" dirty="0">
                <a:solidFill>
                  <a:srgbClr val="000000"/>
                </a:solidFill>
                <a:latin typeface="Poppins" panose="00000500000000000000" pitchFamily="2" charset="0"/>
                <a:cs typeface="Poppins" panose="00000500000000000000" pitchFamily="2" charset="0"/>
              </a:rPr>
              <a:t>promising capabilities for medium-term prediction</a:t>
            </a:r>
            <a:r>
              <a:rPr lang="en-US" sz="3600" dirty="0">
                <a:solidFill>
                  <a:srgbClr val="000000"/>
                </a:solidFill>
                <a:latin typeface="Poppins" panose="00000500000000000000" pitchFamily="2" charset="0"/>
                <a:cs typeface="Poppins" panose="00000500000000000000" pitchFamily="2" charset="0"/>
              </a:rPr>
              <a:t>, their performance falters as the time period extends.</a:t>
            </a:r>
          </a:p>
          <a:p>
            <a:pPr marL="1174748" lvl="1" indent="-742950" algn="just">
              <a:lnSpc>
                <a:spcPts val="6359"/>
              </a:lnSpc>
              <a:buFont typeface="+mj-lt"/>
              <a:buAutoNum type="arabicPeriod"/>
            </a:pPr>
            <a:r>
              <a:rPr lang="en-US" sz="3600" dirty="0">
                <a:solidFill>
                  <a:srgbClr val="000000"/>
                </a:solidFill>
                <a:latin typeface="Poppins" panose="00000500000000000000" pitchFamily="2" charset="0"/>
                <a:cs typeface="Poppins" panose="00000500000000000000" pitchFamily="2" charset="0"/>
              </a:rPr>
              <a:t> </a:t>
            </a:r>
            <a:r>
              <a:rPr lang="en-US" sz="3600" b="1" dirty="0">
                <a:solidFill>
                  <a:srgbClr val="000000"/>
                </a:solidFill>
                <a:latin typeface="Poppins" panose="00000500000000000000" pitchFamily="2" charset="0"/>
                <a:cs typeface="Poppins" panose="00000500000000000000" pitchFamily="2" charset="0"/>
              </a:rPr>
              <a:t>LSTM, while effective for short-term predictions</a:t>
            </a:r>
            <a:r>
              <a:rPr lang="en-US" sz="3600" dirty="0">
                <a:solidFill>
                  <a:srgbClr val="000000"/>
                </a:solidFill>
                <a:latin typeface="Poppins" panose="00000500000000000000" pitchFamily="2" charset="0"/>
                <a:cs typeface="Poppins" panose="00000500000000000000" pitchFamily="2" charset="0"/>
              </a:rPr>
              <a:t>, falls short in capturing long-range dependencies.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9FCFF"/>
        </a:solidFill>
        <a:effectLst/>
      </p:bgPr>
    </p:bg>
    <p:spTree>
      <p:nvGrpSpPr>
        <p:cNvPr id="1" name=""/>
        <p:cNvGrpSpPr/>
        <p:nvPr/>
      </p:nvGrpSpPr>
      <p:grpSpPr>
        <a:xfrm>
          <a:off x="0" y="0"/>
          <a:ext cx="0" cy="0"/>
          <a:chOff x="0" y="0"/>
          <a:chExt cx="0" cy="0"/>
        </a:xfrm>
      </p:grpSpPr>
      <p:sp>
        <p:nvSpPr>
          <p:cNvPr id="2" name="Freeform 2"/>
          <p:cNvSpPr/>
          <p:nvPr/>
        </p:nvSpPr>
        <p:spPr>
          <a:xfrm>
            <a:off x="10853278" y="2615657"/>
            <a:ext cx="10946941" cy="8896877"/>
          </a:xfrm>
          <a:custGeom>
            <a:avLst/>
            <a:gdLst/>
            <a:ahLst/>
            <a:cxnLst/>
            <a:rect l="l" t="t" r="r" b="b"/>
            <a:pathLst>
              <a:path w="10946941" h="8896877">
                <a:moveTo>
                  <a:pt x="0" y="0"/>
                </a:moveTo>
                <a:lnTo>
                  <a:pt x="10946941" y="0"/>
                </a:lnTo>
                <a:lnTo>
                  <a:pt x="10946941" y="8896877"/>
                </a:lnTo>
                <a:lnTo>
                  <a:pt x="0" y="88968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243554" y="-1718684"/>
            <a:ext cx="5643741" cy="4114800"/>
          </a:xfrm>
          <a:custGeom>
            <a:avLst/>
            <a:gdLst/>
            <a:ahLst/>
            <a:cxnLst/>
            <a:rect l="l" t="t" r="r" b="b"/>
            <a:pathLst>
              <a:path w="5643741" h="4114800">
                <a:moveTo>
                  <a:pt x="0" y="0"/>
                </a:moveTo>
                <a:lnTo>
                  <a:pt x="5643740" y="0"/>
                </a:lnTo>
                <a:lnTo>
                  <a:pt x="564374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6699958" y="157741"/>
            <a:ext cx="4888085" cy="1143596"/>
          </a:xfrm>
          <a:prstGeom prst="rect">
            <a:avLst/>
          </a:prstGeom>
        </p:spPr>
        <p:txBody>
          <a:bodyPr lIns="0" tIns="0" rIns="0" bIns="0" rtlCol="0" anchor="t">
            <a:spAutoFit/>
          </a:bodyPr>
          <a:lstStyle/>
          <a:p>
            <a:pPr>
              <a:lnSpc>
                <a:spcPts val="8892"/>
              </a:lnSpc>
            </a:pPr>
            <a:r>
              <a:rPr lang="en-US" sz="6351" spc="-107">
                <a:solidFill>
                  <a:srgbClr val="171616"/>
                </a:solidFill>
                <a:latin typeface="Poppins Bold"/>
              </a:rPr>
              <a:t>REFERENCES</a:t>
            </a:r>
          </a:p>
        </p:txBody>
      </p:sp>
      <p:sp>
        <p:nvSpPr>
          <p:cNvPr id="5" name="TextBox 5"/>
          <p:cNvSpPr txBox="1"/>
          <p:nvPr/>
        </p:nvSpPr>
        <p:spPr>
          <a:xfrm>
            <a:off x="779113" y="1357610"/>
            <a:ext cx="16729774" cy="9319260"/>
          </a:xfrm>
          <a:prstGeom prst="rect">
            <a:avLst/>
          </a:prstGeom>
        </p:spPr>
        <p:txBody>
          <a:bodyPr lIns="0" tIns="0" rIns="0" bIns="0" rtlCol="0" anchor="t">
            <a:spAutoFit/>
          </a:bodyPr>
          <a:lstStyle/>
          <a:p>
            <a:pPr>
              <a:lnSpc>
                <a:spcPts val="5280"/>
              </a:lnSpc>
            </a:pPr>
            <a:r>
              <a:rPr lang="en-US" sz="3300" dirty="0">
                <a:solidFill>
                  <a:srgbClr val="171616"/>
                </a:solidFill>
                <a:latin typeface="Poppins"/>
              </a:rPr>
              <a:t>[1] Kim, Y.; Kim, S. Forecasting Charging Demand of Electric Vehicles Using Time-</a:t>
            </a:r>
          </a:p>
          <a:p>
            <a:pPr>
              <a:lnSpc>
                <a:spcPts val="5280"/>
              </a:lnSpc>
            </a:pPr>
            <a:r>
              <a:rPr lang="en-US" sz="3300" dirty="0">
                <a:solidFill>
                  <a:srgbClr val="171616"/>
                </a:solidFill>
                <a:latin typeface="Poppins"/>
              </a:rPr>
              <a:t>Series Models. Energies 2021, 14, 1487. https://doi.org/ 10.3390/en140514871</a:t>
            </a:r>
          </a:p>
          <a:p>
            <a:pPr>
              <a:lnSpc>
                <a:spcPts val="5280"/>
              </a:lnSpc>
            </a:pPr>
            <a:r>
              <a:rPr lang="en-US" sz="3300" dirty="0">
                <a:solidFill>
                  <a:srgbClr val="171616"/>
                </a:solidFill>
                <a:latin typeface="Poppins"/>
              </a:rPr>
              <a:t>[2] </a:t>
            </a:r>
            <a:r>
              <a:rPr lang="en-US" sz="3300" dirty="0" err="1">
                <a:solidFill>
                  <a:srgbClr val="171616"/>
                </a:solidFill>
                <a:latin typeface="Poppins"/>
              </a:rPr>
              <a:t>Cheon</a:t>
            </a:r>
            <a:r>
              <a:rPr lang="en-US" sz="3300" dirty="0">
                <a:solidFill>
                  <a:srgbClr val="171616"/>
                </a:solidFill>
                <a:latin typeface="Poppins"/>
              </a:rPr>
              <a:t>, S.; Kang, S.-J. An electric power consumption analysis system for the</a:t>
            </a:r>
          </a:p>
          <a:p>
            <a:pPr>
              <a:lnSpc>
                <a:spcPts val="5280"/>
              </a:lnSpc>
            </a:pPr>
            <a:r>
              <a:rPr lang="en-US" sz="3300" dirty="0">
                <a:solidFill>
                  <a:srgbClr val="171616"/>
                </a:solidFill>
                <a:latin typeface="Poppins"/>
              </a:rPr>
              <a:t>installation of electric vehicle charging stations. Energies 2017, 10, 1534</a:t>
            </a:r>
          </a:p>
          <a:p>
            <a:pPr>
              <a:lnSpc>
                <a:spcPts val="5280"/>
              </a:lnSpc>
            </a:pPr>
            <a:r>
              <a:rPr lang="en-US" sz="3300" dirty="0">
                <a:solidFill>
                  <a:srgbClr val="171616"/>
                </a:solidFill>
                <a:latin typeface="Poppins"/>
              </a:rPr>
              <a:t>[3] Lee, D.-H.; Kim, M.-S.; </a:t>
            </a:r>
            <a:r>
              <a:rPr lang="en-US" sz="3300" dirty="0" err="1">
                <a:solidFill>
                  <a:srgbClr val="171616"/>
                </a:solidFill>
                <a:latin typeface="Poppins"/>
              </a:rPr>
              <a:t>Roh</a:t>
            </a:r>
            <a:r>
              <a:rPr lang="en-US" sz="3300" dirty="0">
                <a:solidFill>
                  <a:srgbClr val="171616"/>
                </a:solidFill>
                <a:latin typeface="Poppins"/>
              </a:rPr>
              <a:t>, J.-H.; Yang, J.-P.; Park, J.-B. Forecasting of Elec-</a:t>
            </a:r>
          </a:p>
          <a:p>
            <a:pPr>
              <a:lnSpc>
                <a:spcPts val="5280"/>
              </a:lnSpc>
            </a:pPr>
            <a:r>
              <a:rPr lang="en-US" sz="3300" dirty="0" err="1">
                <a:solidFill>
                  <a:srgbClr val="171616"/>
                </a:solidFill>
                <a:latin typeface="Poppins"/>
              </a:rPr>
              <a:t>tric</a:t>
            </a:r>
            <a:r>
              <a:rPr lang="en-US" sz="3300" dirty="0">
                <a:solidFill>
                  <a:srgbClr val="171616"/>
                </a:solidFill>
                <a:latin typeface="Poppins"/>
              </a:rPr>
              <a:t> Vehicles Charging Pattern Using Bayesians method with the </a:t>
            </a:r>
            <a:r>
              <a:rPr lang="en-US" sz="3300" dirty="0" err="1">
                <a:solidFill>
                  <a:srgbClr val="171616"/>
                </a:solidFill>
                <a:latin typeface="Poppins"/>
              </a:rPr>
              <a:t>Convolustion</a:t>
            </a:r>
            <a:r>
              <a:rPr lang="en-US" sz="3300" dirty="0">
                <a:solidFill>
                  <a:srgbClr val="171616"/>
                </a:solidFill>
                <a:latin typeface="Poppins"/>
              </a:rPr>
              <a:t>.</a:t>
            </a:r>
          </a:p>
          <a:p>
            <a:pPr>
              <a:lnSpc>
                <a:spcPts val="5280"/>
              </a:lnSpc>
            </a:pPr>
            <a:r>
              <a:rPr lang="en-US" sz="3300" dirty="0">
                <a:solidFill>
                  <a:srgbClr val="171616"/>
                </a:solidFill>
                <a:latin typeface="Poppins"/>
              </a:rPr>
              <a:t>IFAC-</a:t>
            </a:r>
            <a:r>
              <a:rPr lang="en-US" sz="3300" dirty="0" err="1">
                <a:solidFill>
                  <a:srgbClr val="171616"/>
                </a:solidFill>
                <a:latin typeface="Poppins"/>
              </a:rPr>
              <a:t>PapersOnLine</a:t>
            </a:r>
            <a:r>
              <a:rPr lang="en-US" sz="3300" dirty="0">
                <a:solidFill>
                  <a:srgbClr val="171616"/>
                </a:solidFill>
                <a:latin typeface="Poppins"/>
              </a:rPr>
              <a:t> 2019, 52, 413–418</a:t>
            </a:r>
          </a:p>
          <a:p>
            <a:pPr>
              <a:lnSpc>
                <a:spcPts val="5280"/>
              </a:lnSpc>
            </a:pPr>
            <a:r>
              <a:rPr lang="en-US" sz="3300" dirty="0">
                <a:solidFill>
                  <a:srgbClr val="171616"/>
                </a:solidFill>
                <a:latin typeface="Poppins"/>
              </a:rPr>
              <a:t>[4] </a:t>
            </a:r>
            <a:r>
              <a:rPr lang="en-US" sz="3300" dirty="0" err="1">
                <a:solidFill>
                  <a:srgbClr val="171616"/>
                </a:solidFill>
                <a:latin typeface="Poppins"/>
              </a:rPr>
              <a:t>Amini</a:t>
            </a:r>
            <a:r>
              <a:rPr lang="en-US" sz="3300" dirty="0">
                <a:solidFill>
                  <a:srgbClr val="171616"/>
                </a:solidFill>
                <a:latin typeface="Poppins"/>
              </a:rPr>
              <a:t>, M.H.; </a:t>
            </a:r>
            <a:r>
              <a:rPr lang="en-US" sz="3300" dirty="0" err="1">
                <a:solidFill>
                  <a:srgbClr val="171616"/>
                </a:solidFill>
                <a:latin typeface="Poppins"/>
              </a:rPr>
              <a:t>Kargarian</a:t>
            </a:r>
            <a:r>
              <a:rPr lang="en-US" sz="3300" dirty="0">
                <a:solidFill>
                  <a:srgbClr val="171616"/>
                </a:solidFill>
                <a:latin typeface="Poppins"/>
              </a:rPr>
              <a:t>, A.; </a:t>
            </a:r>
            <a:r>
              <a:rPr lang="en-US" sz="3300" dirty="0" err="1">
                <a:solidFill>
                  <a:srgbClr val="171616"/>
                </a:solidFill>
                <a:latin typeface="Poppins"/>
              </a:rPr>
              <a:t>Karabasoglu</a:t>
            </a:r>
            <a:r>
              <a:rPr lang="en-US" sz="3300" dirty="0">
                <a:solidFill>
                  <a:srgbClr val="171616"/>
                </a:solidFill>
                <a:latin typeface="Poppins"/>
              </a:rPr>
              <a:t>, O. ARIMA-based decoupled time</a:t>
            </a:r>
          </a:p>
          <a:p>
            <a:pPr>
              <a:lnSpc>
                <a:spcPts val="5280"/>
              </a:lnSpc>
            </a:pPr>
            <a:r>
              <a:rPr lang="en-US" sz="3300" dirty="0">
                <a:solidFill>
                  <a:srgbClr val="171616"/>
                </a:solidFill>
                <a:latin typeface="Poppins"/>
              </a:rPr>
              <a:t>series forecasting of electric vehicle charging demand for stochastic power </a:t>
            </a:r>
            <a:r>
              <a:rPr lang="en-US" sz="3300" dirty="0" err="1">
                <a:solidFill>
                  <a:srgbClr val="171616"/>
                </a:solidFill>
                <a:latin typeface="Poppins"/>
              </a:rPr>
              <a:t>systemoperation</a:t>
            </a:r>
            <a:r>
              <a:rPr lang="en-US" sz="3300" dirty="0">
                <a:solidFill>
                  <a:srgbClr val="171616"/>
                </a:solidFill>
                <a:latin typeface="Poppins"/>
              </a:rPr>
              <a:t>. </a:t>
            </a:r>
            <a:r>
              <a:rPr lang="en-US" sz="3300" dirty="0" err="1">
                <a:solidFill>
                  <a:srgbClr val="171616"/>
                </a:solidFill>
                <a:latin typeface="Poppins"/>
              </a:rPr>
              <a:t>Electr</a:t>
            </a:r>
            <a:r>
              <a:rPr lang="en-US" sz="3300" dirty="0">
                <a:solidFill>
                  <a:srgbClr val="171616"/>
                </a:solidFill>
                <a:latin typeface="Poppins"/>
              </a:rPr>
              <a:t>. Power Syst. Res. 2016, 140, 378–390.</a:t>
            </a:r>
          </a:p>
          <a:p>
            <a:pPr>
              <a:lnSpc>
                <a:spcPts val="5280"/>
              </a:lnSpc>
            </a:pPr>
            <a:r>
              <a:rPr lang="en-US" sz="3300" dirty="0">
                <a:solidFill>
                  <a:srgbClr val="171616"/>
                </a:solidFill>
                <a:latin typeface="Poppins"/>
              </a:rPr>
              <a:t>[5] </a:t>
            </a:r>
            <a:r>
              <a:rPr lang="en-US" sz="3300" dirty="0" err="1">
                <a:solidFill>
                  <a:srgbClr val="171616"/>
                </a:solidFill>
                <a:latin typeface="Poppins"/>
              </a:rPr>
              <a:t>Majidpour</a:t>
            </a:r>
            <a:r>
              <a:rPr lang="en-US" sz="3300" dirty="0">
                <a:solidFill>
                  <a:srgbClr val="171616"/>
                </a:solidFill>
                <a:latin typeface="Poppins"/>
              </a:rPr>
              <a:t>, M.; Qiu, C.; Chu, P.; Pota, H.R.; Gadh, R. Forecasting the EV</a:t>
            </a:r>
          </a:p>
          <a:p>
            <a:pPr>
              <a:lnSpc>
                <a:spcPts val="5280"/>
              </a:lnSpc>
            </a:pPr>
            <a:r>
              <a:rPr lang="en-US" sz="3300" dirty="0">
                <a:solidFill>
                  <a:srgbClr val="171616"/>
                </a:solidFill>
                <a:latin typeface="Poppins"/>
              </a:rPr>
              <a:t>charging load based on customer profile or station measurement? Appl. Energy</a:t>
            </a:r>
          </a:p>
          <a:p>
            <a:pPr>
              <a:lnSpc>
                <a:spcPts val="5280"/>
              </a:lnSpc>
            </a:pPr>
            <a:r>
              <a:rPr lang="en-US" sz="3300" dirty="0">
                <a:solidFill>
                  <a:srgbClr val="171616"/>
                </a:solidFill>
                <a:latin typeface="Poppins"/>
              </a:rPr>
              <a:t>2016, 163, 134–141</a:t>
            </a:r>
          </a:p>
          <a:p>
            <a:pPr>
              <a:lnSpc>
                <a:spcPts val="5280"/>
              </a:lnSpc>
            </a:pPr>
            <a:endParaRPr lang="en-US" sz="3300" dirty="0">
              <a:solidFill>
                <a:srgbClr val="171616"/>
              </a:solidFill>
              <a:latin typeface="Poppi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9FCFF"/>
        </a:solidFill>
        <a:effectLst/>
      </p:bgPr>
    </p:bg>
    <p:spTree>
      <p:nvGrpSpPr>
        <p:cNvPr id="1" name=""/>
        <p:cNvGrpSpPr/>
        <p:nvPr/>
      </p:nvGrpSpPr>
      <p:grpSpPr>
        <a:xfrm>
          <a:off x="0" y="0"/>
          <a:ext cx="0" cy="0"/>
          <a:chOff x="0" y="0"/>
          <a:chExt cx="0" cy="0"/>
        </a:xfrm>
      </p:grpSpPr>
      <p:sp>
        <p:nvSpPr>
          <p:cNvPr id="2" name="Freeform 2"/>
          <p:cNvSpPr/>
          <p:nvPr/>
        </p:nvSpPr>
        <p:spPr>
          <a:xfrm>
            <a:off x="10853278" y="2615657"/>
            <a:ext cx="10946941" cy="8896877"/>
          </a:xfrm>
          <a:custGeom>
            <a:avLst/>
            <a:gdLst/>
            <a:ahLst/>
            <a:cxnLst/>
            <a:rect l="l" t="t" r="r" b="b"/>
            <a:pathLst>
              <a:path w="10946941" h="8896877">
                <a:moveTo>
                  <a:pt x="0" y="0"/>
                </a:moveTo>
                <a:lnTo>
                  <a:pt x="10946941" y="0"/>
                </a:lnTo>
                <a:lnTo>
                  <a:pt x="10946941" y="8896877"/>
                </a:lnTo>
                <a:lnTo>
                  <a:pt x="0" y="88968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243554" y="-1718684"/>
            <a:ext cx="5643741" cy="4114800"/>
          </a:xfrm>
          <a:custGeom>
            <a:avLst/>
            <a:gdLst/>
            <a:ahLst/>
            <a:cxnLst/>
            <a:rect l="l" t="t" r="r" b="b"/>
            <a:pathLst>
              <a:path w="5643741" h="4114800">
                <a:moveTo>
                  <a:pt x="0" y="0"/>
                </a:moveTo>
                <a:lnTo>
                  <a:pt x="5643740" y="0"/>
                </a:lnTo>
                <a:lnTo>
                  <a:pt x="564374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605790"/>
            <a:ext cx="16729774" cy="8652510"/>
          </a:xfrm>
          <a:prstGeom prst="rect">
            <a:avLst/>
          </a:prstGeom>
        </p:spPr>
        <p:txBody>
          <a:bodyPr lIns="0" tIns="0" rIns="0" bIns="0" rtlCol="0" anchor="t">
            <a:spAutoFit/>
          </a:bodyPr>
          <a:lstStyle/>
          <a:p>
            <a:pPr>
              <a:lnSpc>
                <a:spcPts val="5280"/>
              </a:lnSpc>
            </a:pPr>
            <a:r>
              <a:rPr lang="en-US" sz="3300" dirty="0">
                <a:solidFill>
                  <a:srgbClr val="171616"/>
                </a:solidFill>
                <a:latin typeface="Poppins"/>
              </a:rPr>
              <a:t>[6] Sun, Q.; Liu, J.; Rong, X.; Zhang, M.; Song, X.; </a:t>
            </a:r>
            <a:r>
              <a:rPr lang="en-US" sz="3300" dirty="0" err="1">
                <a:solidFill>
                  <a:srgbClr val="171616"/>
                </a:solidFill>
                <a:latin typeface="Poppins"/>
              </a:rPr>
              <a:t>Bie</a:t>
            </a:r>
            <a:r>
              <a:rPr lang="en-US" sz="3300" dirty="0">
                <a:solidFill>
                  <a:srgbClr val="171616"/>
                </a:solidFill>
                <a:latin typeface="Poppins"/>
              </a:rPr>
              <a:t>, Z.; Ni, Z. Charging load</a:t>
            </a:r>
          </a:p>
          <a:p>
            <a:pPr>
              <a:lnSpc>
                <a:spcPts val="5280"/>
              </a:lnSpc>
            </a:pPr>
            <a:r>
              <a:rPr lang="en-US" sz="3300" dirty="0">
                <a:solidFill>
                  <a:srgbClr val="171616"/>
                </a:solidFill>
                <a:latin typeface="Poppins"/>
              </a:rPr>
              <a:t>forecasting of electric vehicle charging station based on support vector regression. In Proceedings of the 2016 IEEE PES Asia-Pacific Power and Energy Engineering Conference (APPEEC), Xi’an, China, 25–28 October 2016</a:t>
            </a:r>
          </a:p>
          <a:p>
            <a:pPr>
              <a:lnSpc>
                <a:spcPts val="5280"/>
              </a:lnSpc>
            </a:pPr>
            <a:r>
              <a:rPr lang="en-US" sz="3300" dirty="0">
                <a:solidFill>
                  <a:srgbClr val="171616"/>
                </a:solidFill>
                <a:latin typeface="Poppins"/>
              </a:rPr>
              <a:t>[7] Lu, K.; Sun, W.; Ma, C.; Yang, S.; Zhu, Z.; Zhao, P.; Zhao, X.; Xu, N. Load</a:t>
            </a:r>
          </a:p>
          <a:p>
            <a:pPr>
              <a:lnSpc>
                <a:spcPts val="5280"/>
              </a:lnSpc>
            </a:pPr>
            <a:r>
              <a:rPr lang="en-US" sz="3300" dirty="0">
                <a:solidFill>
                  <a:srgbClr val="171616"/>
                </a:solidFill>
                <a:latin typeface="Poppins"/>
              </a:rPr>
              <a:t>forecast method of electric vehicle charging station using SVR based on </a:t>
            </a:r>
          </a:p>
          <a:p>
            <a:pPr>
              <a:lnSpc>
                <a:spcPts val="5280"/>
              </a:lnSpc>
            </a:pPr>
            <a:r>
              <a:rPr lang="en-US" sz="3300" dirty="0">
                <a:solidFill>
                  <a:srgbClr val="171616"/>
                </a:solidFill>
                <a:latin typeface="Poppins"/>
              </a:rPr>
              <a:t>GA-PSO. IOP Conf. Ser. Earth Environ. Sci. 2017</a:t>
            </a:r>
          </a:p>
          <a:p>
            <a:pPr>
              <a:lnSpc>
                <a:spcPts val="5280"/>
              </a:lnSpc>
            </a:pPr>
            <a:r>
              <a:rPr lang="en-US" sz="3300" dirty="0">
                <a:solidFill>
                  <a:srgbClr val="171616"/>
                </a:solidFill>
                <a:latin typeface="Poppins"/>
              </a:rPr>
              <a:t>[8] Zhu, J.; Yang, Z.; </a:t>
            </a:r>
            <a:r>
              <a:rPr lang="en-US" sz="3300" dirty="0" err="1">
                <a:solidFill>
                  <a:srgbClr val="171616"/>
                </a:solidFill>
                <a:latin typeface="Poppins"/>
              </a:rPr>
              <a:t>Mourshed</a:t>
            </a:r>
            <a:r>
              <a:rPr lang="en-US" sz="3300" dirty="0">
                <a:solidFill>
                  <a:srgbClr val="171616"/>
                </a:solidFill>
                <a:latin typeface="Poppins"/>
              </a:rPr>
              <a:t>, M.; Guo, Y.; Zhou, Y.; Chang, Y.; Wei, Y.; Feng,</a:t>
            </a:r>
          </a:p>
          <a:p>
            <a:pPr>
              <a:lnSpc>
                <a:spcPts val="5280"/>
              </a:lnSpc>
            </a:pPr>
            <a:r>
              <a:rPr lang="en-US" sz="3300" dirty="0">
                <a:solidFill>
                  <a:srgbClr val="171616"/>
                </a:solidFill>
                <a:latin typeface="Poppins"/>
              </a:rPr>
              <a:t>S. Electric vehicle charging load forecasting: A comparative study of deep learning approaches. Energies 2019, 12, 2692</a:t>
            </a:r>
          </a:p>
          <a:p>
            <a:pPr>
              <a:lnSpc>
                <a:spcPts val="5280"/>
              </a:lnSpc>
            </a:pPr>
            <a:r>
              <a:rPr lang="en-US" sz="3300" dirty="0">
                <a:solidFill>
                  <a:srgbClr val="171616"/>
                </a:solidFill>
                <a:latin typeface="Poppins"/>
              </a:rPr>
              <a:t>[9] Li, Y.; Huang, Y.; Zhang, M. Short-term load forecasting for electric vehicle</a:t>
            </a:r>
          </a:p>
          <a:p>
            <a:pPr>
              <a:lnSpc>
                <a:spcPts val="5280"/>
              </a:lnSpc>
            </a:pPr>
            <a:r>
              <a:rPr lang="en-US" sz="3300" dirty="0">
                <a:solidFill>
                  <a:srgbClr val="171616"/>
                </a:solidFill>
                <a:latin typeface="Poppins"/>
              </a:rPr>
              <a:t>charging station based on niche immunity lion algorithm and convolutional neural network. Energies 2018, 11, 1253.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9FCFF"/>
        </a:solidFill>
        <a:effectLst/>
      </p:bgPr>
    </p:bg>
    <p:spTree>
      <p:nvGrpSpPr>
        <p:cNvPr id="1" name=""/>
        <p:cNvGrpSpPr/>
        <p:nvPr/>
      </p:nvGrpSpPr>
      <p:grpSpPr>
        <a:xfrm>
          <a:off x="0" y="0"/>
          <a:ext cx="0" cy="0"/>
          <a:chOff x="0" y="0"/>
          <a:chExt cx="0" cy="0"/>
        </a:xfrm>
      </p:grpSpPr>
      <p:sp>
        <p:nvSpPr>
          <p:cNvPr id="2" name="Freeform 2"/>
          <p:cNvSpPr/>
          <p:nvPr/>
        </p:nvSpPr>
        <p:spPr>
          <a:xfrm>
            <a:off x="14556787" y="4264566"/>
            <a:ext cx="10946941" cy="8896877"/>
          </a:xfrm>
          <a:custGeom>
            <a:avLst/>
            <a:gdLst/>
            <a:ahLst/>
            <a:cxnLst/>
            <a:rect l="l" t="t" r="r" b="b"/>
            <a:pathLst>
              <a:path w="10946941" h="8896877">
                <a:moveTo>
                  <a:pt x="0" y="0"/>
                </a:moveTo>
                <a:lnTo>
                  <a:pt x="10946941" y="0"/>
                </a:lnTo>
                <a:lnTo>
                  <a:pt x="10946941" y="8896878"/>
                </a:lnTo>
                <a:lnTo>
                  <a:pt x="0" y="88968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3243554" y="-1718684"/>
            <a:ext cx="5643741" cy="4114800"/>
          </a:xfrm>
          <a:custGeom>
            <a:avLst/>
            <a:gdLst/>
            <a:ahLst/>
            <a:cxnLst/>
            <a:rect l="l" t="t" r="r" b="b"/>
            <a:pathLst>
              <a:path w="5643741" h="4114800">
                <a:moveTo>
                  <a:pt x="0" y="0"/>
                </a:moveTo>
                <a:lnTo>
                  <a:pt x="5643740" y="0"/>
                </a:lnTo>
                <a:lnTo>
                  <a:pt x="564374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52400" y="1999710"/>
            <a:ext cx="10134600" cy="5566784"/>
          </a:xfrm>
          <a:custGeom>
            <a:avLst/>
            <a:gdLst/>
            <a:ahLst/>
            <a:cxnLst/>
            <a:rect l="l" t="t" r="r" b="b"/>
            <a:pathLst>
              <a:path w="10918050" h="6611523">
                <a:moveTo>
                  <a:pt x="0" y="0"/>
                </a:moveTo>
                <a:lnTo>
                  <a:pt x="10918050" y="0"/>
                </a:lnTo>
                <a:lnTo>
                  <a:pt x="10918050" y="6611523"/>
                </a:lnTo>
                <a:lnTo>
                  <a:pt x="0" y="6611523"/>
                </a:lnTo>
                <a:lnTo>
                  <a:pt x="0" y="0"/>
                </a:lnTo>
                <a:close/>
              </a:path>
            </a:pathLst>
          </a:custGeom>
          <a:blipFill>
            <a:blip r:embed="rId7"/>
            <a:stretch>
              <a:fillRect l="-17011" t="-16496" r="-17105" b="-20846"/>
            </a:stretch>
          </a:blipFill>
        </p:spPr>
      </p:sp>
      <p:sp>
        <p:nvSpPr>
          <p:cNvPr id="5" name="TextBox 5"/>
          <p:cNvSpPr txBox="1"/>
          <p:nvPr/>
        </p:nvSpPr>
        <p:spPr>
          <a:xfrm>
            <a:off x="5629318" y="148216"/>
            <a:ext cx="5713123" cy="1250950"/>
          </a:xfrm>
          <a:prstGeom prst="rect">
            <a:avLst/>
          </a:prstGeom>
        </p:spPr>
        <p:txBody>
          <a:bodyPr lIns="0" tIns="0" rIns="0" bIns="0" rtlCol="0" anchor="t">
            <a:spAutoFit/>
          </a:bodyPr>
          <a:lstStyle/>
          <a:p>
            <a:pPr>
              <a:lnSpc>
                <a:spcPts val="9799"/>
              </a:lnSpc>
            </a:pPr>
            <a:r>
              <a:rPr lang="en-US" sz="6999" spc="-118" dirty="0">
                <a:solidFill>
                  <a:srgbClr val="171616"/>
                </a:solidFill>
                <a:latin typeface="Poppins Bold"/>
              </a:rPr>
              <a:t>MOTIVATION</a:t>
            </a:r>
          </a:p>
        </p:txBody>
      </p:sp>
      <p:sp>
        <p:nvSpPr>
          <p:cNvPr id="6" name="TextBox 6"/>
          <p:cNvSpPr txBox="1"/>
          <p:nvPr/>
        </p:nvSpPr>
        <p:spPr>
          <a:xfrm>
            <a:off x="10027752" y="1905394"/>
            <a:ext cx="8260248" cy="7564443"/>
          </a:xfrm>
          <a:prstGeom prst="rect">
            <a:avLst/>
          </a:prstGeom>
        </p:spPr>
        <p:txBody>
          <a:bodyPr lIns="0" tIns="0" rIns="0" bIns="0" rtlCol="0" anchor="t">
            <a:spAutoFit/>
          </a:bodyPr>
          <a:lstStyle/>
          <a:p>
            <a:pPr marL="875403" lvl="1" indent="-514350">
              <a:lnSpc>
                <a:spcPts val="5351"/>
              </a:lnSpc>
              <a:buFont typeface="+mj-lt"/>
              <a:buAutoNum type="arabicPeriod"/>
            </a:pPr>
            <a:r>
              <a:rPr lang="en-US" sz="3344" dirty="0">
                <a:solidFill>
                  <a:srgbClr val="171616"/>
                </a:solidFill>
                <a:latin typeface="Poppins"/>
              </a:rPr>
              <a:t> The adoption of electric vehicles (EVs) is growing rapidly, driven by environmental concerns and government incentives.</a:t>
            </a:r>
          </a:p>
          <a:p>
            <a:pPr marL="875403" lvl="1" indent="-514350">
              <a:lnSpc>
                <a:spcPts val="5351"/>
              </a:lnSpc>
              <a:buFont typeface="+mj-lt"/>
              <a:buAutoNum type="arabicPeriod"/>
            </a:pPr>
            <a:r>
              <a:rPr lang="en-US" sz="3344" dirty="0">
                <a:solidFill>
                  <a:srgbClr val="171616"/>
                </a:solidFill>
                <a:latin typeface="Poppins"/>
              </a:rPr>
              <a:t> As per the data provided by the Union Minister and sourced from the government’s Vahan website, there are over </a:t>
            </a:r>
            <a:r>
              <a:rPr lang="en-US" sz="3344" dirty="0">
                <a:solidFill>
                  <a:srgbClr val="171616"/>
                </a:solidFill>
                <a:latin typeface="Poppins Bold"/>
              </a:rPr>
              <a:t>2.8 million registered electric vehicles (EVs) </a:t>
            </a:r>
            <a:r>
              <a:rPr lang="en-US" sz="3344" dirty="0">
                <a:solidFill>
                  <a:srgbClr val="171616"/>
                </a:solidFill>
                <a:latin typeface="Poppins"/>
              </a:rPr>
              <a:t>– 28,30,565 units – on Indian roads as of </a:t>
            </a:r>
            <a:r>
              <a:rPr lang="en-US" sz="3344" dirty="0">
                <a:solidFill>
                  <a:srgbClr val="171616"/>
                </a:solidFill>
                <a:latin typeface="Poppins Bold"/>
              </a:rPr>
              <a:t>August 3, 2023.</a:t>
            </a:r>
            <a:r>
              <a:rPr lang="en-US" sz="3344" dirty="0">
                <a:solidFill>
                  <a:srgbClr val="171616"/>
                </a:solidFill>
                <a:latin typeface="Poppins"/>
              </a:rPr>
              <a:t>[21]</a:t>
            </a:r>
          </a:p>
        </p:txBody>
      </p:sp>
      <p:sp>
        <p:nvSpPr>
          <p:cNvPr id="7" name="TextBox 7"/>
          <p:cNvSpPr txBox="1"/>
          <p:nvPr/>
        </p:nvSpPr>
        <p:spPr>
          <a:xfrm>
            <a:off x="3124200" y="7881089"/>
            <a:ext cx="4195127" cy="406201"/>
          </a:xfrm>
          <a:prstGeom prst="rect">
            <a:avLst/>
          </a:prstGeom>
        </p:spPr>
        <p:txBody>
          <a:bodyPr wrap="square" lIns="0" tIns="0" rIns="0" bIns="0" rtlCol="0" anchor="t">
            <a:spAutoFit/>
          </a:bodyPr>
          <a:lstStyle/>
          <a:p>
            <a:pPr algn="ctr">
              <a:lnSpc>
                <a:spcPts val="3350"/>
              </a:lnSpc>
            </a:pPr>
            <a:r>
              <a:rPr lang="en-US" sz="2393" dirty="0">
                <a:solidFill>
                  <a:srgbClr val="171616"/>
                </a:solidFill>
                <a:latin typeface="Canva Sans Bold"/>
              </a:rPr>
              <a:t>Fig. 1: EV sales in India[19]</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9FCFF"/>
        </a:solidFill>
        <a:effectLst/>
      </p:bgPr>
    </p:bg>
    <p:spTree>
      <p:nvGrpSpPr>
        <p:cNvPr id="1" name=""/>
        <p:cNvGrpSpPr/>
        <p:nvPr/>
      </p:nvGrpSpPr>
      <p:grpSpPr>
        <a:xfrm>
          <a:off x="0" y="0"/>
          <a:ext cx="0" cy="0"/>
          <a:chOff x="0" y="0"/>
          <a:chExt cx="0" cy="0"/>
        </a:xfrm>
      </p:grpSpPr>
      <p:sp>
        <p:nvSpPr>
          <p:cNvPr id="2" name="Freeform 2"/>
          <p:cNvSpPr/>
          <p:nvPr/>
        </p:nvSpPr>
        <p:spPr>
          <a:xfrm>
            <a:off x="10853278" y="2615657"/>
            <a:ext cx="10946941" cy="8896877"/>
          </a:xfrm>
          <a:custGeom>
            <a:avLst/>
            <a:gdLst/>
            <a:ahLst/>
            <a:cxnLst/>
            <a:rect l="l" t="t" r="r" b="b"/>
            <a:pathLst>
              <a:path w="10946941" h="8896877">
                <a:moveTo>
                  <a:pt x="0" y="0"/>
                </a:moveTo>
                <a:lnTo>
                  <a:pt x="10946941" y="0"/>
                </a:lnTo>
                <a:lnTo>
                  <a:pt x="10946941" y="8896877"/>
                </a:lnTo>
                <a:lnTo>
                  <a:pt x="0" y="88968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243554" y="-1718684"/>
            <a:ext cx="5643741" cy="4114800"/>
          </a:xfrm>
          <a:custGeom>
            <a:avLst/>
            <a:gdLst/>
            <a:ahLst/>
            <a:cxnLst/>
            <a:rect l="l" t="t" r="r" b="b"/>
            <a:pathLst>
              <a:path w="5643741" h="4114800">
                <a:moveTo>
                  <a:pt x="0" y="0"/>
                </a:moveTo>
                <a:lnTo>
                  <a:pt x="5643740" y="0"/>
                </a:lnTo>
                <a:lnTo>
                  <a:pt x="564374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605790"/>
            <a:ext cx="16729774" cy="8652510"/>
          </a:xfrm>
          <a:prstGeom prst="rect">
            <a:avLst/>
          </a:prstGeom>
        </p:spPr>
        <p:txBody>
          <a:bodyPr lIns="0" tIns="0" rIns="0" bIns="0" rtlCol="0" anchor="t">
            <a:spAutoFit/>
          </a:bodyPr>
          <a:lstStyle/>
          <a:p>
            <a:pPr>
              <a:lnSpc>
                <a:spcPts val="5280"/>
              </a:lnSpc>
            </a:pPr>
            <a:r>
              <a:rPr lang="en-US" sz="3300" dirty="0">
                <a:solidFill>
                  <a:srgbClr val="171616"/>
                </a:solidFill>
                <a:latin typeface="Poppins"/>
              </a:rPr>
              <a:t>[10] Zhao, W.; Dai, T.-T.; Wang, L.-C.; Lu, K.; Chen, N. Short-term Load Fore-</a:t>
            </a:r>
          </a:p>
          <a:p>
            <a:pPr>
              <a:lnSpc>
                <a:spcPts val="5280"/>
              </a:lnSpc>
            </a:pPr>
            <a:r>
              <a:rPr lang="en-US" sz="3300" dirty="0">
                <a:solidFill>
                  <a:srgbClr val="171616"/>
                </a:solidFill>
                <a:latin typeface="Poppins"/>
              </a:rPr>
              <a:t>casting Considering Meteorological Factors and Electric Vehicles. IOP Conf. Ser.</a:t>
            </a:r>
          </a:p>
          <a:p>
            <a:pPr>
              <a:lnSpc>
                <a:spcPts val="5280"/>
              </a:lnSpc>
            </a:pPr>
            <a:r>
              <a:rPr lang="en-US" sz="3300" dirty="0">
                <a:solidFill>
                  <a:srgbClr val="171616"/>
                </a:solidFill>
                <a:latin typeface="Poppins"/>
              </a:rPr>
              <a:t>Mater. Sci. Eng. 2018, 439, 032114</a:t>
            </a:r>
          </a:p>
          <a:p>
            <a:pPr>
              <a:lnSpc>
                <a:spcPts val="5280"/>
              </a:lnSpc>
            </a:pPr>
            <a:r>
              <a:rPr lang="en-US" sz="3300" dirty="0">
                <a:solidFill>
                  <a:srgbClr val="171616"/>
                </a:solidFill>
                <a:latin typeface="Poppins"/>
              </a:rPr>
              <a:t>[11] Zhu, J.; Yang, Z.; </a:t>
            </a:r>
            <a:r>
              <a:rPr lang="en-US" sz="3300" dirty="0" err="1">
                <a:solidFill>
                  <a:srgbClr val="171616"/>
                </a:solidFill>
                <a:latin typeface="Poppins"/>
              </a:rPr>
              <a:t>Mourshed</a:t>
            </a:r>
            <a:r>
              <a:rPr lang="en-US" sz="3300" dirty="0">
                <a:solidFill>
                  <a:srgbClr val="171616"/>
                </a:solidFill>
                <a:latin typeface="Poppins"/>
              </a:rPr>
              <a:t>, M.; Guo, Y.; Zhou, Y.; Chang, Y.; Wei, Y.;</a:t>
            </a:r>
          </a:p>
          <a:p>
            <a:pPr>
              <a:lnSpc>
                <a:spcPts val="5280"/>
              </a:lnSpc>
            </a:pPr>
            <a:r>
              <a:rPr lang="en-US" sz="3300" dirty="0">
                <a:solidFill>
                  <a:srgbClr val="171616"/>
                </a:solidFill>
                <a:latin typeface="Poppins"/>
              </a:rPr>
              <a:t>Feng, S. Electric vehicle charging load forecasting: A comparative study of deep</a:t>
            </a:r>
          </a:p>
          <a:p>
            <a:pPr>
              <a:lnSpc>
                <a:spcPts val="5280"/>
              </a:lnSpc>
            </a:pPr>
            <a:r>
              <a:rPr lang="en-US" sz="3300" dirty="0">
                <a:solidFill>
                  <a:srgbClr val="171616"/>
                </a:solidFill>
                <a:latin typeface="Poppins"/>
              </a:rPr>
              <a:t>learning approaches. Energies 2019, 12, 2692</a:t>
            </a:r>
          </a:p>
          <a:p>
            <a:pPr>
              <a:lnSpc>
                <a:spcPts val="5280"/>
              </a:lnSpc>
            </a:pPr>
            <a:r>
              <a:rPr lang="en-US" sz="3300" dirty="0">
                <a:solidFill>
                  <a:srgbClr val="171616"/>
                </a:solidFill>
                <a:latin typeface="Poppins"/>
              </a:rPr>
              <a:t>[12] Prediction of EV Charging Behavior Using Machine Learning by SAKIB</a:t>
            </a:r>
          </a:p>
          <a:p>
            <a:pPr>
              <a:lnSpc>
                <a:spcPts val="5280"/>
              </a:lnSpc>
            </a:pPr>
            <a:r>
              <a:rPr lang="en-US" sz="3300" dirty="0">
                <a:solidFill>
                  <a:srgbClr val="171616"/>
                </a:solidFill>
                <a:latin typeface="Poppins"/>
              </a:rPr>
              <a:t>SHAHRIAR, published August 2021</a:t>
            </a:r>
          </a:p>
          <a:p>
            <a:pPr>
              <a:lnSpc>
                <a:spcPts val="5280"/>
              </a:lnSpc>
            </a:pPr>
            <a:r>
              <a:rPr lang="en-US" sz="3300" dirty="0">
                <a:solidFill>
                  <a:srgbClr val="171616"/>
                </a:solidFill>
                <a:latin typeface="Poppins"/>
              </a:rPr>
              <a:t>[13] Hinton, G.E.; </a:t>
            </a:r>
            <a:r>
              <a:rPr lang="en-US" sz="3300" dirty="0" err="1">
                <a:solidFill>
                  <a:srgbClr val="171616"/>
                </a:solidFill>
                <a:latin typeface="Poppins"/>
              </a:rPr>
              <a:t>Osindero</a:t>
            </a:r>
            <a:r>
              <a:rPr lang="en-US" sz="3300" dirty="0">
                <a:solidFill>
                  <a:srgbClr val="171616"/>
                </a:solidFill>
                <a:latin typeface="Poppins"/>
              </a:rPr>
              <a:t>, S.; </a:t>
            </a:r>
            <a:r>
              <a:rPr lang="en-US" sz="3300" dirty="0" err="1">
                <a:solidFill>
                  <a:srgbClr val="171616"/>
                </a:solidFill>
                <a:latin typeface="Poppins"/>
              </a:rPr>
              <a:t>Teh</a:t>
            </a:r>
            <a:r>
              <a:rPr lang="en-US" sz="3300" dirty="0">
                <a:solidFill>
                  <a:srgbClr val="171616"/>
                </a:solidFill>
                <a:latin typeface="Poppins"/>
              </a:rPr>
              <a:t>, Y.W. A fast learning algorithm for deep belief</a:t>
            </a:r>
          </a:p>
          <a:p>
            <a:pPr>
              <a:lnSpc>
                <a:spcPts val="5280"/>
              </a:lnSpc>
            </a:pPr>
            <a:r>
              <a:rPr lang="en-US" sz="3300" dirty="0">
                <a:solidFill>
                  <a:srgbClr val="171616"/>
                </a:solidFill>
                <a:latin typeface="Poppins"/>
              </a:rPr>
              <a:t>nets. Neural </a:t>
            </a:r>
            <a:r>
              <a:rPr lang="en-US" sz="3300" dirty="0" err="1">
                <a:solidFill>
                  <a:srgbClr val="171616"/>
                </a:solidFill>
                <a:latin typeface="Poppins"/>
              </a:rPr>
              <a:t>Comput</a:t>
            </a:r>
            <a:r>
              <a:rPr lang="en-US" sz="3300" dirty="0">
                <a:solidFill>
                  <a:srgbClr val="171616"/>
                </a:solidFill>
                <a:latin typeface="Poppins"/>
              </a:rPr>
              <a:t>. 2006, 18, 1527–1554</a:t>
            </a:r>
          </a:p>
          <a:p>
            <a:pPr>
              <a:lnSpc>
                <a:spcPts val="5280"/>
              </a:lnSpc>
            </a:pPr>
            <a:r>
              <a:rPr lang="en-US" sz="3300" dirty="0">
                <a:solidFill>
                  <a:srgbClr val="171616"/>
                </a:solidFill>
                <a:latin typeface="Poppins"/>
              </a:rPr>
              <a:t>[14] Attention Is All You Need; Ashish Vaswani, Noam </a:t>
            </a:r>
            <a:r>
              <a:rPr lang="en-US" sz="3300" dirty="0" err="1">
                <a:solidFill>
                  <a:srgbClr val="171616"/>
                </a:solidFill>
                <a:latin typeface="Poppins"/>
              </a:rPr>
              <a:t>Shazeer</a:t>
            </a:r>
            <a:r>
              <a:rPr lang="en-US" sz="3300" dirty="0">
                <a:solidFill>
                  <a:srgbClr val="171616"/>
                </a:solidFill>
                <a:latin typeface="Poppins"/>
              </a:rPr>
              <a:t>, Niki Parmar, Jakob</a:t>
            </a:r>
          </a:p>
          <a:p>
            <a:pPr>
              <a:lnSpc>
                <a:spcPts val="5280"/>
              </a:lnSpc>
            </a:pPr>
            <a:r>
              <a:rPr lang="en-US" sz="3300" dirty="0" err="1">
                <a:solidFill>
                  <a:srgbClr val="171616"/>
                </a:solidFill>
                <a:latin typeface="Poppins"/>
              </a:rPr>
              <a:t>Uszkoreit</a:t>
            </a:r>
            <a:r>
              <a:rPr lang="en-US" sz="3300" dirty="0">
                <a:solidFill>
                  <a:srgbClr val="171616"/>
                </a:solidFill>
                <a:latin typeface="Poppins"/>
              </a:rPr>
              <a:t>, </a:t>
            </a:r>
            <a:r>
              <a:rPr lang="en-US" sz="3300" dirty="0" err="1">
                <a:solidFill>
                  <a:srgbClr val="171616"/>
                </a:solidFill>
                <a:latin typeface="Poppins"/>
              </a:rPr>
              <a:t>Llion</a:t>
            </a:r>
            <a:r>
              <a:rPr lang="en-US" sz="3300" dirty="0">
                <a:solidFill>
                  <a:srgbClr val="171616"/>
                </a:solidFill>
                <a:latin typeface="Poppins"/>
              </a:rPr>
              <a:t> Jones, Aidan N. Gomez, Lukasz Kaiser, Illia </a:t>
            </a:r>
            <a:r>
              <a:rPr lang="en-US" sz="3300" dirty="0" err="1">
                <a:solidFill>
                  <a:srgbClr val="171616"/>
                </a:solidFill>
                <a:latin typeface="Poppins"/>
              </a:rPr>
              <a:t>Polosukhin</a:t>
            </a:r>
            <a:r>
              <a:rPr lang="en-US" sz="3300" dirty="0">
                <a:solidFill>
                  <a:srgbClr val="171616"/>
                </a:solidFill>
                <a:latin typeface="Poppins"/>
              </a:rPr>
              <a:t>. Pub-</a:t>
            </a:r>
          </a:p>
          <a:p>
            <a:pPr>
              <a:lnSpc>
                <a:spcPts val="5280"/>
              </a:lnSpc>
            </a:pPr>
            <a:r>
              <a:rPr lang="en-US" sz="3300" dirty="0" err="1">
                <a:solidFill>
                  <a:srgbClr val="171616"/>
                </a:solidFill>
                <a:latin typeface="Poppins"/>
              </a:rPr>
              <a:t>lished</a:t>
            </a:r>
            <a:r>
              <a:rPr lang="en-US" sz="3300" dirty="0">
                <a:solidFill>
                  <a:srgbClr val="171616"/>
                </a:solidFill>
                <a:latin typeface="Poppins"/>
              </a:rPr>
              <a:t> 2017.</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9FCFF"/>
        </a:solidFill>
        <a:effectLst/>
      </p:bgPr>
    </p:bg>
    <p:spTree>
      <p:nvGrpSpPr>
        <p:cNvPr id="1" name=""/>
        <p:cNvGrpSpPr/>
        <p:nvPr/>
      </p:nvGrpSpPr>
      <p:grpSpPr>
        <a:xfrm>
          <a:off x="0" y="0"/>
          <a:ext cx="0" cy="0"/>
          <a:chOff x="0" y="0"/>
          <a:chExt cx="0" cy="0"/>
        </a:xfrm>
      </p:grpSpPr>
      <p:sp>
        <p:nvSpPr>
          <p:cNvPr id="2" name="Freeform 2"/>
          <p:cNvSpPr/>
          <p:nvPr/>
        </p:nvSpPr>
        <p:spPr>
          <a:xfrm>
            <a:off x="10853278" y="2615657"/>
            <a:ext cx="10946941" cy="8896877"/>
          </a:xfrm>
          <a:custGeom>
            <a:avLst/>
            <a:gdLst/>
            <a:ahLst/>
            <a:cxnLst/>
            <a:rect l="l" t="t" r="r" b="b"/>
            <a:pathLst>
              <a:path w="10946941" h="8896877">
                <a:moveTo>
                  <a:pt x="0" y="0"/>
                </a:moveTo>
                <a:lnTo>
                  <a:pt x="10946941" y="0"/>
                </a:lnTo>
                <a:lnTo>
                  <a:pt x="10946941" y="8896877"/>
                </a:lnTo>
                <a:lnTo>
                  <a:pt x="0" y="88968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243554" y="-1718684"/>
            <a:ext cx="5643741" cy="4114800"/>
          </a:xfrm>
          <a:custGeom>
            <a:avLst/>
            <a:gdLst/>
            <a:ahLst/>
            <a:cxnLst/>
            <a:rect l="l" t="t" r="r" b="b"/>
            <a:pathLst>
              <a:path w="5643741" h="4114800">
                <a:moveTo>
                  <a:pt x="0" y="0"/>
                </a:moveTo>
                <a:lnTo>
                  <a:pt x="5643740" y="0"/>
                </a:lnTo>
                <a:lnTo>
                  <a:pt x="564374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1074420"/>
            <a:ext cx="16729774" cy="7985760"/>
          </a:xfrm>
          <a:prstGeom prst="rect">
            <a:avLst/>
          </a:prstGeom>
        </p:spPr>
        <p:txBody>
          <a:bodyPr lIns="0" tIns="0" rIns="0" bIns="0" rtlCol="0" anchor="t">
            <a:spAutoFit/>
          </a:bodyPr>
          <a:lstStyle/>
          <a:p>
            <a:pPr>
              <a:lnSpc>
                <a:spcPts val="5280"/>
              </a:lnSpc>
            </a:pPr>
            <a:r>
              <a:rPr lang="en-US" sz="3300" dirty="0">
                <a:solidFill>
                  <a:srgbClr val="171616"/>
                </a:solidFill>
                <a:latin typeface="Poppins"/>
              </a:rPr>
              <a:t>[15] </a:t>
            </a:r>
            <a:r>
              <a:rPr lang="en-US" sz="3300" dirty="0" err="1">
                <a:solidFill>
                  <a:srgbClr val="171616"/>
                </a:solidFill>
                <a:latin typeface="Poppins"/>
              </a:rPr>
              <a:t>Koohfar</a:t>
            </a:r>
            <a:r>
              <a:rPr lang="en-US" sz="3300" dirty="0">
                <a:solidFill>
                  <a:srgbClr val="171616"/>
                </a:solidFill>
                <a:latin typeface="Poppins"/>
              </a:rPr>
              <a:t>, S.; </a:t>
            </a:r>
            <a:r>
              <a:rPr lang="en-US" sz="3300" dirty="0" err="1">
                <a:solidFill>
                  <a:srgbClr val="171616"/>
                </a:solidFill>
                <a:latin typeface="Poppins"/>
              </a:rPr>
              <a:t>Woldemariam</a:t>
            </a:r>
            <a:r>
              <a:rPr lang="en-US" sz="3300" dirty="0">
                <a:solidFill>
                  <a:srgbClr val="171616"/>
                </a:solidFill>
                <a:latin typeface="Poppins"/>
              </a:rPr>
              <a:t>, W.; Kumar, A. Prediction of Electric Vehicles</a:t>
            </a:r>
          </a:p>
          <a:p>
            <a:pPr>
              <a:lnSpc>
                <a:spcPts val="5280"/>
              </a:lnSpc>
            </a:pPr>
            <a:r>
              <a:rPr lang="en-US" sz="3300" dirty="0">
                <a:solidFill>
                  <a:srgbClr val="171616"/>
                </a:solidFill>
                <a:latin typeface="Poppins"/>
              </a:rPr>
              <a:t>Charging Demand: A Transformer-Based Deep Learning Approach. </a:t>
            </a:r>
          </a:p>
          <a:p>
            <a:pPr>
              <a:lnSpc>
                <a:spcPts val="5280"/>
              </a:lnSpc>
            </a:pPr>
            <a:r>
              <a:rPr lang="en-US" sz="3300" dirty="0">
                <a:solidFill>
                  <a:srgbClr val="171616"/>
                </a:solidFill>
                <a:latin typeface="Poppins"/>
              </a:rPr>
              <a:t>Sustainability 2023, 15, 2105. https://doi.org/10.3390/ su15032105</a:t>
            </a:r>
          </a:p>
          <a:p>
            <a:pPr>
              <a:lnSpc>
                <a:spcPts val="5280"/>
              </a:lnSpc>
            </a:pPr>
            <a:r>
              <a:rPr lang="en-US" sz="3300" dirty="0">
                <a:solidFill>
                  <a:srgbClr val="171616"/>
                </a:solidFill>
                <a:latin typeface="Poppins"/>
              </a:rPr>
              <a:t>[16] Boris N. </a:t>
            </a:r>
            <a:r>
              <a:rPr lang="en-US" sz="3300" dirty="0" err="1">
                <a:solidFill>
                  <a:srgbClr val="171616"/>
                </a:solidFill>
                <a:latin typeface="Poppins"/>
              </a:rPr>
              <a:t>Oreshkin</a:t>
            </a:r>
            <a:r>
              <a:rPr lang="en-US" sz="3300" dirty="0">
                <a:solidFill>
                  <a:srgbClr val="171616"/>
                </a:solidFill>
                <a:latin typeface="Poppins"/>
              </a:rPr>
              <a:t>, Dmitri </a:t>
            </a:r>
            <a:r>
              <a:rPr lang="en-US" sz="3300" dirty="0" err="1">
                <a:solidFill>
                  <a:srgbClr val="171616"/>
                </a:solidFill>
                <a:latin typeface="Poppins"/>
              </a:rPr>
              <a:t>Carpov</a:t>
            </a:r>
            <a:r>
              <a:rPr lang="en-US" sz="3300" dirty="0">
                <a:solidFill>
                  <a:srgbClr val="171616"/>
                </a:solidFill>
                <a:latin typeface="Poppins"/>
              </a:rPr>
              <a:t>, Nicolas </a:t>
            </a:r>
            <a:r>
              <a:rPr lang="en-US" sz="3300" dirty="0" err="1">
                <a:solidFill>
                  <a:srgbClr val="171616"/>
                </a:solidFill>
                <a:latin typeface="Poppins"/>
              </a:rPr>
              <a:t>Chapados</a:t>
            </a:r>
            <a:r>
              <a:rPr lang="en-US" sz="3300" dirty="0">
                <a:solidFill>
                  <a:srgbClr val="171616"/>
                </a:solidFill>
                <a:latin typeface="Poppins"/>
              </a:rPr>
              <a:t>, Yoshua Bengio; </a:t>
            </a:r>
            <a:r>
              <a:rPr lang="en-US" sz="3300" dirty="0" err="1">
                <a:solidFill>
                  <a:srgbClr val="171616"/>
                </a:solidFill>
                <a:latin typeface="Poppins"/>
              </a:rPr>
              <a:t>N-Beats:Neural</a:t>
            </a:r>
            <a:r>
              <a:rPr lang="en-US" sz="3300" dirty="0">
                <a:solidFill>
                  <a:srgbClr val="171616"/>
                </a:solidFill>
                <a:latin typeface="Poppins"/>
              </a:rPr>
              <a:t> Basis Expansion Analysis For Interpretable Time Series Forecasting. ICLR 2020.</a:t>
            </a:r>
          </a:p>
          <a:p>
            <a:pPr>
              <a:lnSpc>
                <a:spcPts val="5280"/>
              </a:lnSpc>
            </a:pPr>
            <a:r>
              <a:rPr lang="en-US" sz="3300" dirty="0">
                <a:solidFill>
                  <a:srgbClr val="171616"/>
                </a:solidFill>
                <a:latin typeface="Poppins"/>
              </a:rPr>
              <a:t>[17] Z. J. Lee, T. Li, and S. H. Low, “ACN-data: Analysis and ap-</a:t>
            </a:r>
          </a:p>
          <a:p>
            <a:pPr>
              <a:lnSpc>
                <a:spcPts val="5280"/>
              </a:lnSpc>
            </a:pPr>
            <a:r>
              <a:rPr lang="en-US" sz="3300" dirty="0">
                <a:solidFill>
                  <a:srgbClr val="171616"/>
                </a:solidFill>
                <a:latin typeface="Poppins"/>
              </a:rPr>
              <a:t>plications of an open EV charging dataset,” in Proc. 10th ACM Int.</a:t>
            </a:r>
          </a:p>
          <a:p>
            <a:pPr>
              <a:lnSpc>
                <a:spcPts val="5280"/>
              </a:lnSpc>
            </a:pPr>
            <a:r>
              <a:rPr lang="en-US" sz="3300" dirty="0">
                <a:solidFill>
                  <a:srgbClr val="171616"/>
                </a:solidFill>
                <a:latin typeface="Poppins"/>
              </a:rPr>
              <a:t>Conf. Future Energy Syst., New York, NY, USA, 2019, pp. 139149, </a:t>
            </a:r>
            <a:r>
              <a:rPr lang="en-US" sz="3300" dirty="0" err="1">
                <a:solidFill>
                  <a:srgbClr val="171616"/>
                </a:solidFill>
                <a:latin typeface="Poppins"/>
              </a:rPr>
              <a:t>doi</a:t>
            </a:r>
            <a:r>
              <a:rPr lang="en-US" sz="3300" dirty="0">
                <a:solidFill>
                  <a:srgbClr val="171616"/>
                </a:solidFill>
                <a:latin typeface="Poppins"/>
              </a:rPr>
              <a:t>:</a:t>
            </a:r>
          </a:p>
          <a:p>
            <a:pPr>
              <a:lnSpc>
                <a:spcPts val="5280"/>
              </a:lnSpc>
            </a:pPr>
            <a:r>
              <a:rPr lang="en-US" sz="3300" dirty="0">
                <a:solidFill>
                  <a:srgbClr val="171616"/>
                </a:solidFill>
                <a:latin typeface="Poppins"/>
              </a:rPr>
              <a:t>https://doi.org/10.1145/3307772.3328313</a:t>
            </a:r>
          </a:p>
          <a:p>
            <a:pPr>
              <a:lnSpc>
                <a:spcPts val="5280"/>
              </a:lnSpc>
            </a:pPr>
            <a:r>
              <a:rPr lang="en-US" sz="3300" dirty="0">
                <a:solidFill>
                  <a:srgbClr val="171616"/>
                </a:solidFill>
                <a:latin typeface="Poppins"/>
              </a:rPr>
              <a:t>[18] ACN-</a:t>
            </a:r>
            <a:r>
              <a:rPr lang="en-US" sz="3300" dirty="0" err="1">
                <a:solidFill>
                  <a:srgbClr val="171616"/>
                </a:solidFill>
                <a:latin typeface="Poppins"/>
              </a:rPr>
              <a:t>DataA</a:t>
            </a:r>
            <a:r>
              <a:rPr lang="en-US" sz="3300" dirty="0">
                <a:solidFill>
                  <a:srgbClr val="171616"/>
                </a:solidFill>
                <a:latin typeface="Poppins"/>
              </a:rPr>
              <a:t> Public EV Charging Dataset. Accessed: Jul. 2, 2020. [Online].</a:t>
            </a:r>
          </a:p>
          <a:p>
            <a:pPr>
              <a:lnSpc>
                <a:spcPts val="5280"/>
              </a:lnSpc>
            </a:pPr>
            <a:r>
              <a:rPr lang="en-US" sz="3300" dirty="0">
                <a:solidFill>
                  <a:srgbClr val="171616"/>
                </a:solidFill>
                <a:latin typeface="Poppins"/>
              </a:rPr>
              <a:t>Available: https://ev.caltech.edu/dataset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9FCFF"/>
        </a:solidFill>
        <a:effectLst/>
      </p:bgPr>
    </p:bg>
    <p:spTree>
      <p:nvGrpSpPr>
        <p:cNvPr id="1" name=""/>
        <p:cNvGrpSpPr/>
        <p:nvPr/>
      </p:nvGrpSpPr>
      <p:grpSpPr>
        <a:xfrm>
          <a:off x="0" y="0"/>
          <a:ext cx="0" cy="0"/>
          <a:chOff x="0" y="0"/>
          <a:chExt cx="0" cy="0"/>
        </a:xfrm>
      </p:grpSpPr>
      <p:sp>
        <p:nvSpPr>
          <p:cNvPr id="2" name="TextBox 2"/>
          <p:cNvSpPr txBox="1"/>
          <p:nvPr/>
        </p:nvSpPr>
        <p:spPr>
          <a:xfrm>
            <a:off x="463569" y="1324737"/>
            <a:ext cx="17360861" cy="4184864"/>
          </a:xfrm>
          <a:prstGeom prst="rect">
            <a:avLst/>
          </a:prstGeom>
        </p:spPr>
        <p:txBody>
          <a:bodyPr lIns="0" tIns="0" rIns="0" bIns="0" rtlCol="0" anchor="t">
            <a:spAutoFit/>
          </a:bodyPr>
          <a:lstStyle/>
          <a:p>
            <a:pPr>
              <a:lnSpc>
                <a:spcPts val="5472"/>
              </a:lnSpc>
            </a:pPr>
            <a:r>
              <a:rPr lang="en-US" sz="3600" dirty="0">
                <a:solidFill>
                  <a:srgbClr val="000000"/>
                </a:solidFill>
                <a:latin typeface="Poppins" panose="00000500000000000000" pitchFamily="2" charset="0"/>
                <a:cs typeface="Poppins" panose="00000500000000000000" pitchFamily="2" charset="0"/>
              </a:rPr>
              <a:t>[19] https://cleanmobilityshift.com/policy-regulation/india-must-accelerate-its-efforts-to-meet-the-projections-of-2030-ev-penetration/</a:t>
            </a:r>
          </a:p>
          <a:p>
            <a:pPr>
              <a:lnSpc>
                <a:spcPts val="5472"/>
              </a:lnSpc>
            </a:pPr>
            <a:r>
              <a:rPr lang="en-US" sz="3600" dirty="0">
                <a:solidFill>
                  <a:srgbClr val="000000"/>
                </a:solidFill>
                <a:latin typeface="Poppins" panose="00000500000000000000" pitchFamily="2" charset="0"/>
                <a:cs typeface="Poppins" panose="00000500000000000000" pitchFamily="2" charset="0"/>
              </a:rPr>
              <a:t>[20] https://www.firstpost.com/india/indian-ev-charging-infrastructure-standardisation-destination-charging-12764802.html</a:t>
            </a:r>
          </a:p>
          <a:p>
            <a:pPr>
              <a:lnSpc>
                <a:spcPts val="5472"/>
              </a:lnSpc>
            </a:pPr>
            <a:r>
              <a:rPr lang="en-US" sz="3600" dirty="0">
                <a:solidFill>
                  <a:srgbClr val="000000"/>
                </a:solidFill>
                <a:latin typeface="Poppins" panose="00000500000000000000" pitchFamily="2" charset="0"/>
                <a:cs typeface="Poppins" panose="00000500000000000000" pitchFamily="2" charset="0"/>
              </a:rPr>
              <a:t>[21] https://pib.gov.in/PressReleasePage.aspx?PRID=1947389</a:t>
            </a:r>
          </a:p>
          <a:p>
            <a:pPr>
              <a:lnSpc>
                <a:spcPts val="5472"/>
              </a:lnSpc>
            </a:pPr>
            <a:r>
              <a:rPr lang="en-US" sz="3600" dirty="0">
                <a:solidFill>
                  <a:srgbClr val="000000"/>
                </a:solidFill>
                <a:latin typeface="Poppins" panose="00000500000000000000" pitchFamily="2" charset="0"/>
                <a:cs typeface="Poppins" panose="00000500000000000000" pitchFamily="2" charset="0"/>
              </a:rPr>
              <a:t>[22] https://pib.gov.in/PressReleasePage.aspx?PRID=1941444</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9FCFF"/>
        </a:solidFill>
        <a:effectLst/>
      </p:bgPr>
    </p:bg>
    <p:spTree>
      <p:nvGrpSpPr>
        <p:cNvPr id="1" name=""/>
        <p:cNvGrpSpPr/>
        <p:nvPr/>
      </p:nvGrpSpPr>
      <p:grpSpPr>
        <a:xfrm>
          <a:off x="0" y="0"/>
          <a:ext cx="0" cy="0"/>
          <a:chOff x="0" y="0"/>
          <a:chExt cx="0" cy="0"/>
        </a:xfrm>
      </p:grpSpPr>
      <p:sp>
        <p:nvSpPr>
          <p:cNvPr id="2" name="Freeform 2"/>
          <p:cNvSpPr/>
          <p:nvPr/>
        </p:nvSpPr>
        <p:spPr>
          <a:xfrm>
            <a:off x="10853278" y="2615657"/>
            <a:ext cx="10946941" cy="8896877"/>
          </a:xfrm>
          <a:custGeom>
            <a:avLst/>
            <a:gdLst/>
            <a:ahLst/>
            <a:cxnLst/>
            <a:rect l="l" t="t" r="r" b="b"/>
            <a:pathLst>
              <a:path w="10946941" h="8896877">
                <a:moveTo>
                  <a:pt x="0" y="0"/>
                </a:moveTo>
                <a:lnTo>
                  <a:pt x="10946941" y="0"/>
                </a:lnTo>
                <a:lnTo>
                  <a:pt x="10946941" y="8896877"/>
                </a:lnTo>
                <a:lnTo>
                  <a:pt x="0" y="88968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243554" y="-1718684"/>
            <a:ext cx="5643741" cy="4114800"/>
          </a:xfrm>
          <a:custGeom>
            <a:avLst/>
            <a:gdLst/>
            <a:ahLst/>
            <a:cxnLst/>
            <a:rect l="l" t="t" r="r" b="b"/>
            <a:pathLst>
              <a:path w="5643741" h="4114800">
                <a:moveTo>
                  <a:pt x="0" y="0"/>
                </a:moveTo>
                <a:lnTo>
                  <a:pt x="5643740" y="0"/>
                </a:lnTo>
                <a:lnTo>
                  <a:pt x="564374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5922158" y="4152900"/>
            <a:ext cx="6443683" cy="1454149"/>
          </a:xfrm>
          <a:prstGeom prst="rect">
            <a:avLst/>
          </a:prstGeom>
        </p:spPr>
        <p:txBody>
          <a:bodyPr lIns="0" tIns="0" rIns="0" bIns="0" rtlCol="0" anchor="t">
            <a:spAutoFit/>
          </a:bodyPr>
          <a:lstStyle/>
          <a:p>
            <a:pPr>
              <a:lnSpc>
                <a:spcPts val="11200"/>
              </a:lnSpc>
            </a:pPr>
            <a:r>
              <a:rPr lang="en-US" sz="8000" spc="-136" dirty="0">
                <a:solidFill>
                  <a:srgbClr val="171616"/>
                </a:solidFill>
                <a:latin typeface="Poppins Bold"/>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9FCFF"/>
        </a:solidFill>
        <a:effectLst/>
      </p:bgPr>
    </p:bg>
    <p:spTree>
      <p:nvGrpSpPr>
        <p:cNvPr id="1" name=""/>
        <p:cNvGrpSpPr/>
        <p:nvPr/>
      </p:nvGrpSpPr>
      <p:grpSpPr>
        <a:xfrm>
          <a:off x="0" y="0"/>
          <a:ext cx="0" cy="0"/>
          <a:chOff x="0" y="0"/>
          <a:chExt cx="0" cy="0"/>
        </a:xfrm>
      </p:grpSpPr>
      <p:sp>
        <p:nvSpPr>
          <p:cNvPr id="2" name="Freeform 2"/>
          <p:cNvSpPr/>
          <p:nvPr/>
        </p:nvSpPr>
        <p:spPr>
          <a:xfrm>
            <a:off x="15338052" y="2064938"/>
            <a:ext cx="10946941" cy="8896877"/>
          </a:xfrm>
          <a:custGeom>
            <a:avLst/>
            <a:gdLst/>
            <a:ahLst/>
            <a:cxnLst/>
            <a:rect l="l" t="t" r="r" b="b"/>
            <a:pathLst>
              <a:path w="10946941" h="8896877">
                <a:moveTo>
                  <a:pt x="0" y="0"/>
                </a:moveTo>
                <a:lnTo>
                  <a:pt x="10946940" y="0"/>
                </a:lnTo>
                <a:lnTo>
                  <a:pt x="10946940" y="8896877"/>
                </a:lnTo>
                <a:lnTo>
                  <a:pt x="0" y="88968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3243554" y="-1718684"/>
            <a:ext cx="5643741" cy="4114800"/>
          </a:xfrm>
          <a:custGeom>
            <a:avLst/>
            <a:gdLst/>
            <a:ahLst/>
            <a:cxnLst/>
            <a:rect l="l" t="t" r="r" b="b"/>
            <a:pathLst>
              <a:path w="5643741" h="4114800">
                <a:moveTo>
                  <a:pt x="0" y="0"/>
                </a:moveTo>
                <a:lnTo>
                  <a:pt x="5643740" y="0"/>
                </a:lnTo>
                <a:lnTo>
                  <a:pt x="564374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2564611" y="338716"/>
            <a:ext cx="12278120" cy="6789224"/>
          </a:xfrm>
          <a:custGeom>
            <a:avLst/>
            <a:gdLst/>
            <a:ahLst/>
            <a:cxnLst/>
            <a:rect l="l" t="t" r="r" b="b"/>
            <a:pathLst>
              <a:path w="12278120" h="6789224">
                <a:moveTo>
                  <a:pt x="0" y="0"/>
                </a:moveTo>
                <a:lnTo>
                  <a:pt x="12278120" y="0"/>
                </a:lnTo>
                <a:lnTo>
                  <a:pt x="12278120" y="6789224"/>
                </a:lnTo>
                <a:lnTo>
                  <a:pt x="0" y="6789224"/>
                </a:lnTo>
                <a:lnTo>
                  <a:pt x="0" y="0"/>
                </a:lnTo>
                <a:close/>
              </a:path>
            </a:pathLst>
          </a:custGeom>
          <a:blipFill>
            <a:blip r:embed="rId7"/>
            <a:stretch>
              <a:fillRect l="-1028" t="-2790" r="-1542" b="-2325"/>
            </a:stretch>
          </a:blipFill>
        </p:spPr>
      </p:sp>
      <p:sp>
        <p:nvSpPr>
          <p:cNvPr id="5" name="TextBox 5"/>
          <p:cNvSpPr txBox="1"/>
          <p:nvPr/>
        </p:nvSpPr>
        <p:spPr>
          <a:xfrm>
            <a:off x="1269568" y="7250906"/>
            <a:ext cx="16806633" cy="3985260"/>
          </a:xfrm>
          <a:prstGeom prst="rect">
            <a:avLst/>
          </a:prstGeom>
        </p:spPr>
        <p:txBody>
          <a:bodyPr lIns="0" tIns="0" rIns="0" bIns="0" rtlCol="0" anchor="t">
            <a:spAutoFit/>
          </a:bodyPr>
          <a:lstStyle/>
          <a:p>
            <a:pPr>
              <a:lnSpc>
                <a:spcPts val="5280"/>
              </a:lnSpc>
            </a:pPr>
            <a:endParaRPr/>
          </a:p>
          <a:p>
            <a:pPr>
              <a:lnSpc>
                <a:spcPts val="5280"/>
              </a:lnSpc>
            </a:pPr>
            <a:r>
              <a:rPr lang="en-US" sz="3300">
                <a:solidFill>
                  <a:srgbClr val="171616"/>
                </a:solidFill>
                <a:latin typeface="Poppins"/>
              </a:rPr>
              <a:t>The country has </a:t>
            </a:r>
            <a:r>
              <a:rPr lang="en-US" sz="3300">
                <a:solidFill>
                  <a:srgbClr val="171616"/>
                </a:solidFill>
                <a:latin typeface="Poppins Bold"/>
              </a:rPr>
              <a:t>installed 8,738 operational public electric vehicles charging stations </a:t>
            </a:r>
            <a:r>
              <a:rPr lang="en-US" sz="3300">
                <a:solidFill>
                  <a:srgbClr val="171616"/>
                </a:solidFill>
                <a:latin typeface="Poppins"/>
              </a:rPr>
              <a:t>as of June 30, 2023, according to the Bureau of Energy Efficiency (BEE) and the Ministry of Power data.[22]</a:t>
            </a:r>
          </a:p>
          <a:p>
            <a:pPr>
              <a:lnSpc>
                <a:spcPts val="5280"/>
              </a:lnSpc>
            </a:pPr>
            <a:endParaRPr lang="en-US" sz="3300">
              <a:solidFill>
                <a:srgbClr val="171616"/>
              </a:solidFill>
              <a:latin typeface="Poppins"/>
            </a:endParaRPr>
          </a:p>
          <a:p>
            <a:pPr>
              <a:lnSpc>
                <a:spcPts val="5280"/>
              </a:lnSpc>
            </a:pPr>
            <a:endParaRPr lang="en-US" sz="3300">
              <a:solidFill>
                <a:srgbClr val="171616"/>
              </a:solidFill>
              <a:latin typeface="Poppins"/>
            </a:endParaRPr>
          </a:p>
        </p:txBody>
      </p:sp>
      <p:sp>
        <p:nvSpPr>
          <p:cNvPr id="6" name="TextBox 6"/>
          <p:cNvSpPr txBox="1"/>
          <p:nvPr/>
        </p:nvSpPr>
        <p:spPr>
          <a:xfrm>
            <a:off x="5129891" y="7355681"/>
            <a:ext cx="7147560" cy="389254"/>
          </a:xfrm>
          <a:prstGeom prst="rect">
            <a:avLst/>
          </a:prstGeom>
        </p:spPr>
        <p:txBody>
          <a:bodyPr lIns="0" tIns="0" rIns="0" bIns="0" rtlCol="0" anchor="t">
            <a:spAutoFit/>
          </a:bodyPr>
          <a:lstStyle/>
          <a:p>
            <a:pPr algn="ctr">
              <a:lnSpc>
                <a:spcPts val="3220"/>
              </a:lnSpc>
            </a:pPr>
            <a:r>
              <a:rPr lang="en-US" sz="2300">
                <a:solidFill>
                  <a:srgbClr val="171616"/>
                </a:solidFill>
                <a:latin typeface="Canva Sans Bold"/>
              </a:rPr>
              <a:t>Fig. 2:  Number of EV charging stations in India[20]</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9FCFF"/>
        </a:solidFill>
        <a:effectLst/>
      </p:bgPr>
    </p:bg>
    <p:spTree>
      <p:nvGrpSpPr>
        <p:cNvPr id="1" name=""/>
        <p:cNvGrpSpPr/>
        <p:nvPr/>
      </p:nvGrpSpPr>
      <p:grpSpPr>
        <a:xfrm>
          <a:off x="0" y="0"/>
          <a:ext cx="0" cy="0"/>
          <a:chOff x="0" y="0"/>
          <a:chExt cx="0" cy="0"/>
        </a:xfrm>
      </p:grpSpPr>
      <p:sp>
        <p:nvSpPr>
          <p:cNvPr id="2" name="Freeform 2"/>
          <p:cNvSpPr/>
          <p:nvPr/>
        </p:nvSpPr>
        <p:spPr>
          <a:xfrm>
            <a:off x="13776583" y="2396116"/>
            <a:ext cx="10946941" cy="8896877"/>
          </a:xfrm>
          <a:custGeom>
            <a:avLst/>
            <a:gdLst/>
            <a:ahLst/>
            <a:cxnLst/>
            <a:rect l="l" t="t" r="r" b="b"/>
            <a:pathLst>
              <a:path w="10946941" h="8896877">
                <a:moveTo>
                  <a:pt x="0" y="0"/>
                </a:moveTo>
                <a:lnTo>
                  <a:pt x="10946940" y="0"/>
                </a:lnTo>
                <a:lnTo>
                  <a:pt x="10946940" y="8896877"/>
                </a:lnTo>
                <a:lnTo>
                  <a:pt x="0" y="88968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243554" y="-1718684"/>
            <a:ext cx="5643741" cy="4114800"/>
          </a:xfrm>
          <a:custGeom>
            <a:avLst/>
            <a:gdLst/>
            <a:ahLst/>
            <a:cxnLst/>
            <a:rect l="l" t="t" r="r" b="b"/>
            <a:pathLst>
              <a:path w="5643741" h="4114800">
                <a:moveTo>
                  <a:pt x="0" y="0"/>
                </a:moveTo>
                <a:lnTo>
                  <a:pt x="5643740" y="0"/>
                </a:lnTo>
                <a:lnTo>
                  <a:pt x="564374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6731324" y="-1022119"/>
            <a:ext cx="4825351" cy="2512120"/>
          </a:xfrm>
          <a:prstGeom prst="rect">
            <a:avLst/>
          </a:prstGeom>
        </p:spPr>
        <p:txBody>
          <a:bodyPr lIns="0" tIns="0" rIns="0" bIns="0" rtlCol="0" anchor="t">
            <a:spAutoFit/>
          </a:bodyPr>
          <a:lstStyle/>
          <a:p>
            <a:pPr>
              <a:lnSpc>
                <a:spcPts val="9816"/>
              </a:lnSpc>
            </a:pPr>
            <a:r>
              <a:rPr lang="en-US" sz="7011" spc="-119">
                <a:solidFill>
                  <a:srgbClr val="171616"/>
                </a:solidFill>
                <a:latin typeface="Poppins Bold"/>
              </a:rPr>
              <a:t>                 OBJECTIVE</a:t>
            </a:r>
          </a:p>
        </p:txBody>
      </p:sp>
      <p:sp>
        <p:nvSpPr>
          <p:cNvPr id="5" name="TextBox 5"/>
          <p:cNvSpPr txBox="1"/>
          <p:nvPr/>
        </p:nvSpPr>
        <p:spPr>
          <a:xfrm>
            <a:off x="698120" y="1634253"/>
            <a:ext cx="17150788" cy="8125622"/>
          </a:xfrm>
          <a:prstGeom prst="rect">
            <a:avLst/>
          </a:prstGeom>
        </p:spPr>
        <p:txBody>
          <a:bodyPr lIns="0" tIns="0" rIns="0" bIns="0" rtlCol="0" anchor="t">
            <a:spAutoFit/>
          </a:bodyPr>
          <a:lstStyle/>
          <a:p>
            <a:pPr marL="1133390" lvl="1" indent="-742950">
              <a:lnSpc>
                <a:spcPts val="5786"/>
              </a:lnSpc>
              <a:buFont typeface="+mj-lt"/>
              <a:buAutoNum type="arabicPeriod"/>
            </a:pPr>
            <a:r>
              <a:rPr lang="en-US" sz="3616" dirty="0">
                <a:solidFill>
                  <a:srgbClr val="171616"/>
                </a:solidFill>
                <a:latin typeface="Poppins"/>
              </a:rPr>
              <a:t> This project aims </a:t>
            </a:r>
            <a:r>
              <a:rPr lang="en-US" sz="3616" dirty="0">
                <a:solidFill>
                  <a:srgbClr val="171616"/>
                </a:solidFill>
                <a:latin typeface="Poppins Bold"/>
              </a:rPr>
              <a:t>to propose accurate models</a:t>
            </a:r>
            <a:r>
              <a:rPr lang="en-US" sz="3616" dirty="0">
                <a:solidFill>
                  <a:srgbClr val="171616"/>
                </a:solidFill>
                <a:latin typeface="Poppins"/>
              </a:rPr>
              <a:t> for predicting EV charging demand at charging stations.</a:t>
            </a:r>
          </a:p>
          <a:p>
            <a:pPr marL="1133390" lvl="1" indent="-742950">
              <a:lnSpc>
                <a:spcPts val="5786"/>
              </a:lnSpc>
              <a:buFont typeface="+mj-lt"/>
              <a:buAutoNum type="arabicPeriod"/>
            </a:pPr>
            <a:r>
              <a:rPr lang="en-US" sz="3616" dirty="0">
                <a:solidFill>
                  <a:srgbClr val="171616"/>
                </a:solidFill>
                <a:latin typeface="Poppins"/>
              </a:rPr>
              <a:t> </a:t>
            </a:r>
            <a:r>
              <a:rPr lang="en-US" sz="3616" dirty="0">
                <a:solidFill>
                  <a:srgbClr val="171616"/>
                </a:solidFill>
                <a:latin typeface="Poppins Bold"/>
              </a:rPr>
              <a:t>Train machine learning models </a:t>
            </a:r>
            <a:r>
              <a:rPr lang="en-US" sz="3616" dirty="0">
                <a:solidFill>
                  <a:srgbClr val="171616"/>
                </a:solidFill>
                <a:latin typeface="Poppins"/>
              </a:rPr>
              <a:t>on historical data of EV charging sessions and other factors.</a:t>
            </a:r>
          </a:p>
          <a:p>
            <a:pPr marL="1133390" lvl="1" indent="-742950">
              <a:lnSpc>
                <a:spcPts val="5786"/>
              </a:lnSpc>
              <a:buFont typeface="+mj-lt"/>
              <a:buAutoNum type="arabicPeriod"/>
            </a:pPr>
            <a:r>
              <a:rPr lang="en-US" sz="3616" dirty="0">
                <a:solidFill>
                  <a:srgbClr val="171616"/>
                </a:solidFill>
                <a:latin typeface="Poppins"/>
              </a:rPr>
              <a:t> </a:t>
            </a:r>
            <a:r>
              <a:rPr lang="en-US" sz="3616" dirty="0">
                <a:solidFill>
                  <a:srgbClr val="171616"/>
                </a:solidFill>
                <a:latin typeface="Poppins Bold"/>
              </a:rPr>
              <a:t>Compare the performance</a:t>
            </a:r>
            <a:r>
              <a:rPr lang="en-US" sz="3616" dirty="0">
                <a:solidFill>
                  <a:srgbClr val="171616"/>
                </a:solidFill>
                <a:latin typeface="Poppins"/>
              </a:rPr>
              <a:t> of different machine learning approaches, including </a:t>
            </a:r>
            <a:r>
              <a:rPr lang="en-US" sz="3616" dirty="0">
                <a:solidFill>
                  <a:srgbClr val="171616"/>
                </a:solidFill>
                <a:latin typeface="Poppins Bold"/>
              </a:rPr>
              <a:t>Transformers, N-BEATS, LSTM, and SVM models</a:t>
            </a:r>
            <a:r>
              <a:rPr lang="en-US" sz="3616" dirty="0">
                <a:solidFill>
                  <a:srgbClr val="171616"/>
                </a:solidFill>
                <a:latin typeface="Poppins"/>
              </a:rPr>
              <a:t>, to identify the most effective method for predicting EV charge demand.</a:t>
            </a:r>
          </a:p>
          <a:p>
            <a:pPr marL="1133390" lvl="1" indent="-742950">
              <a:lnSpc>
                <a:spcPts val="5786"/>
              </a:lnSpc>
              <a:buFont typeface="+mj-lt"/>
              <a:buAutoNum type="arabicPeriod"/>
            </a:pPr>
            <a:r>
              <a:rPr lang="en-US" sz="3616" dirty="0">
                <a:solidFill>
                  <a:srgbClr val="171616"/>
                </a:solidFill>
                <a:latin typeface="Poppins"/>
              </a:rPr>
              <a:t> </a:t>
            </a:r>
            <a:r>
              <a:rPr lang="en-US" sz="3616" dirty="0">
                <a:solidFill>
                  <a:srgbClr val="171616"/>
                </a:solidFill>
                <a:latin typeface="Poppins Bold"/>
              </a:rPr>
              <a:t>Gain insights into the factors influencing EV charging patterns</a:t>
            </a:r>
            <a:r>
              <a:rPr lang="en-US" sz="3616" dirty="0">
                <a:solidFill>
                  <a:srgbClr val="171616"/>
                </a:solidFill>
                <a:latin typeface="Poppins"/>
              </a:rPr>
              <a:t>. By successfully predicting EV charging demand, we can contribute to a more efficient and sustainable transportation system.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9FCFF"/>
        </a:solidFill>
        <a:effectLst/>
      </p:bgPr>
    </p:bg>
    <p:spTree>
      <p:nvGrpSpPr>
        <p:cNvPr id="1" name=""/>
        <p:cNvGrpSpPr/>
        <p:nvPr/>
      </p:nvGrpSpPr>
      <p:grpSpPr>
        <a:xfrm>
          <a:off x="0" y="0"/>
          <a:ext cx="0" cy="0"/>
          <a:chOff x="0" y="0"/>
          <a:chExt cx="0" cy="0"/>
        </a:xfrm>
      </p:grpSpPr>
      <p:sp>
        <p:nvSpPr>
          <p:cNvPr id="2" name="Freeform 2"/>
          <p:cNvSpPr/>
          <p:nvPr/>
        </p:nvSpPr>
        <p:spPr>
          <a:xfrm>
            <a:off x="10853278" y="2615657"/>
            <a:ext cx="10946941" cy="8896877"/>
          </a:xfrm>
          <a:custGeom>
            <a:avLst/>
            <a:gdLst/>
            <a:ahLst/>
            <a:cxnLst/>
            <a:rect l="l" t="t" r="r" b="b"/>
            <a:pathLst>
              <a:path w="10946941" h="8896877">
                <a:moveTo>
                  <a:pt x="0" y="0"/>
                </a:moveTo>
                <a:lnTo>
                  <a:pt x="10946941" y="0"/>
                </a:lnTo>
                <a:lnTo>
                  <a:pt x="10946941" y="8896877"/>
                </a:lnTo>
                <a:lnTo>
                  <a:pt x="0" y="88968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3243554" y="-1718684"/>
            <a:ext cx="5643741" cy="4114800"/>
          </a:xfrm>
          <a:custGeom>
            <a:avLst/>
            <a:gdLst/>
            <a:ahLst/>
            <a:cxnLst/>
            <a:rect l="l" t="t" r="r" b="b"/>
            <a:pathLst>
              <a:path w="5643741" h="4114800">
                <a:moveTo>
                  <a:pt x="0" y="0"/>
                </a:moveTo>
                <a:lnTo>
                  <a:pt x="5643740" y="0"/>
                </a:lnTo>
                <a:lnTo>
                  <a:pt x="564374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p:cNvSpPr txBox="1"/>
          <p:nvPr/>
        </p:nvSpPr>
        <p:spPr>
          <a:xfrm>
            <a:off x="2400186" y="857250"/>
            <a:ext cx="14823663" cy="1092830"/>
          </a:xfrm>
          <a:prstGeom prst="rect">
            <a:avLst/>
          </a:prstGeom>
        </p:spPr>
        <p:txBody>
          <a:bodyPr lIns="0" tIns="0" rIns="0" bIns="0" rtlCol="0" anchor="t">
            <a:spAutoFit/>
          </a:bodyPr>
          <a:lstStyle/>
          <a:p>
            <a:pPr>
              <a:lnSpc>
                <a:spcPts val="8540"/>
              </a:lnSpc>
            </a:pPr>
            <a:r>
              <a:rPr lang="en-US" sz="6100" spc="-103">
                <a:solidFill>
                  <a:srgbClr val="171616"/>
                </a:solidFill>
                <a:latin typeface="Poppins Bold"/>
              </a:rPr>
              <a:t>VARIOUS PREDICTION APPROACHES</a:t>
            </a:r>
          </a:p>
        </p:txBody>
      </p:sp>
      <p:sp>
        <p:nvSpPr>
          <p:cNvPr id="5" name="TextBox 5"/>
          <p:cNvSpPr txBox="1"/>
          <p:nvPr/>
        </p:nvSpPr>
        <p:spPr>
          <a:xfrm>
            <a:off x="1028700" y="3325109"/>
            <a:ext cx="13989105" cy="4552257"/>
          </a:xfrm>
          <a:prstGeom prst="rect">
            <a:avLst/>
          </a:prstGeom>
        </p:spPr>
        <p:txBody>
          <a:bodyPr lIns="0" tIns="0" rIns="0" bIns="0" rtlCol="0" anchor="t">
            <a:spAutoFit/>
          </a:bodyPr>
          <a:lstStyle/>
          <a:p>
            <a:pPr marL="1751692" lvl="1" indent="-1143000">
              <a:lnSpc>
                <a:spcPts val="9021"/>
              </a:lnSpc>
              <a:buClr>
                <a:srgbClr val="D57567"/>
              </a:buClr>
              <a:buFont typeface="+mj-lt"/>
              <a:buAutoNum type="arabicPeriod"/>
            </a:pPr>
            <a:r>
              <a:rPr lang="en-US" sz="5638" dirty="0">
                <a:solidFill>
                  <a:srgbClr val="171616"/>
                </a:solidFill>
                <a:latin typeface="Poppins"/>
              </a:rPr>
              <a:t> </a:t>
            </a:r>
            <a:r>
              <a:rPr lang="en-US" sz="5638" dirty="0">
                <a:solidFill>
                  <a:srgbClr val="D57567"/>
                </a:solidFill>
                <a:latin typeface="Poppins"/>
              </a:rPr>
              <a:t>Support Vector Machine(</a:t>
            </a:r>
            <a:r>
              <a:rPr lang="en-US" sz="5638" dirty="0">
                <a:solidFill>
                  <a:srgbClr val="D57567"/>
                </a:solidFill>
                <a:latin typeface="Poppins Bold"/>
              </a:rPr>
              <a:t>SVM</a:t>
            </a:r>
            <a:r>
              <a:rPr lang="en-US" sz="5638" dirty="0">
                <a:solidFill>
                  <a:srgbClr val="D57567"/>
                </a:solidFill>
                <a:latin typeface="Poppins"/>
              </a:rPr>
              <a:t>)</a:t>
            </a:r>
          </a:p>
          <a:p>
            <a:pPr marL="1751692" lvl="1" indent="-1143000">
              <a:lnSpc>
                <a:spcPts val="9021"/>
              </a:lnSpc>
              <a:buClr>
                <a:srgbClr val="D57567"/>
              </a:buClr>
              <a:buFont typeface="+mj-lt"/>
              <a:buAutoNum type="arabicPeriod"/>
            </a:pPr>
            <a:r>
              <a:rPr lang="en-US" sz="5638" dirty="0">
                <a:solidFill>
                  <a:srgbClr val="D57567"/>
                </a:solidFill>
                <a:latin typeface="Poppins"/>
              </a:rPr>
              <a:t> Long-Short Term Memory(</a:t>
            </a:r>
            <a:r>
              <a:rPr lang="en-US" sz="5638" dirty="0">
                <a:solidFill>
                  <a:srgbClr val="D57567"/>
                </a:solidFill>
                <a:latin typeface="Poppins Bold"/>
              </a:rPr>
              <a:t>LSTM</a:t>
            </a:r>
            <a:r>
              <a:rPr lang="en-US" sz="5638" dirty="0">
                <a:solidFill>
                  <a:srgbClr val="D57567"/>
                </a:solidFill>
                <a:latin typeface="Poppins"/>
              </a:rPr>
              <a:t>)</a:t>
            </a:r>
          </a:p>
          <a:p>
            <a:pPr marL="1751692" lvl="1" indent="-1143000">
              <a:lnSpc>
                <a:spcPts val="9021"/>
              </a:lnSpc>
              <a:buClr>
                <a:srgbClr val="D57567"/>
              </a:buClr>
              <a:buFont typeface="+mj-lt"/>
              <a:buAutoNum type="arabicPeriod"/>
            </a:pPr>
            <a:r>
              <a:rPr lang="en-US" sz="5638" dirty="0">
                <a:solidFill>
                  <a:srgbClr val="D57567"/>
                </a:solidFill>
                <a:latin typeface="Poppins"/>
              </a:rPr>
              <a:t> N-Beats</a:t>
            </a:r>
          </a:p>
          <a:p>
            <a:pPr marL="1751692" lvl="1" indent="-1143000">
              <a:lnSpc>
                <a:spcPts val="9021"/>
              </a:lnSpc>
              <a:buClr>
                <a:srgbClr val="D57567"/>
              </a:buClr>
              <a:buFont typeface="+mj-lt"/>
              <a:buAutoNum type="arabicPeriod"/>
            </a:pPr>
            <a:r>
              <a:rPr lang="en-US" sz="5638" dirty="0">
                <a:solidFill>
                  <a:srgbClr val="D57567"/>
                </a:solidFill>
                <a:latin typeface="Poppins"/>
              </a:rPr>
              <a:t>Transformer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9FCFF"/>
        </a:solidFill>
        <a:effectLst/>
      </p:bgPr>
    </p:bg>
    <p:spTree>
      <p:nvGrpSpPr>
        <p:cNvPr id="1" name=""/>
        <p:cNvGrpSpPr/>
        <p:nvPr/>
      </p:nvGrpSpPr>
      <p:grpSpPr>
        <a:xfrm>
          <a:off x="0" y="0"/>
          <a:ext cx="0" cy="0"/>
          <a:chOff x="0" y="0"/>
          <a:chExt cx="0" cy="0"/>
        </a:xfrm>
      </p:grpSpPr>
      <p:sp>
        <p:nvSpPr>
          <p:cNvPr id="2" name="TextBox 2"/>
          <p:cNvSpPr txBox="1"/>
          <p:nvPr/>
        </p:nvSpPr>
        <p:spPr>
          <a:xfrm>
            <a:off x="1680045" y="504100"/>
            <a:ext cx="14927910" cy="944426"/>
          </a:xfrm>
          <a:prstGeom prst="rect">
            <a:avLst/>
          </a:prstGeom>
        </p:spPr>
        <p:txBody>
          <a:bodyPr lIns="0" tIns="0" rIns="0" bIns="0" rtlCol="0" anchor="t">
            <a:spAutoFit/>
          </a:bodyPr>
          <a:lstStyle/>
          <a:p>
            <a:pPr algn="ctr">
              <a:lnSpc>
                <a:spcPts val="7795"/>
              </a:lnSpc>
            </a:pPr>
            <a:r>
              <a:rPr lang="en-US" sz="5567">
                <a:solidFill>
                  <a:srgbClr val="000000"/>
                </a:solidFill>
                <a:latin typeface="Canva Sans Bold"/>
              </a:rPr>
              <a:t>DATA DESCRIPTION AND METHODOLOGY</a:t>
            </a:r>
          </a:p>
        </p:txBody>
      </p:sp>
      <p:sp>
        <p:nvSpPr>
          <p:cNvPr id="3" name="TextBox 3"/>
          <p:cNvSpPr txBox="1"/>
          <p:nvPr/>
        </p:nvSpPr>
        <p:spPr>
          <a:xfrm>
            <a:off x="673874" y="1690619"/>
            <a:ext cx="15934081" cy="7136538"/>
          </a:xfrm>
          <a:prstGeom prst="rect">
            <a:avLst/>
          </a:prstGeom>
        </p:spPr>
        <p:txBody>
          <a:bodyPr lIns="0" tIns="0" rIns="0" bIns="0" rtlCol="0" anchor="t">
            <a:spAutoFit/>
          </a:bodyPr>
          <a:lstStyle/>
          <a:p>
            <a:pPr algn="just">
              <a:lnSpc>
                <a:spcPts val="5122"/>
              </a:lnSpc>
            </a:pPr>
            <a:r>
              <a:rPr lang="en-US" sz="3658" dirty="0">
                <a:solidFill>
                  <a:srgbClr val="000000"/>
                </a:solidFill>
                <a:latin typeface="Poppins"/>
              </a:rPr>
              <a:t> </a:t>
            </a:r>
          </a:p>
          <a:p>
            <a:pPr marL="1137933" lvl="1" indent="-742950">
              <a:lnSpc>
                <a:spcPts val="5122"/>
              </a:lnSpc>
              <a:buFont typeface="+mj-lt"/>
              <a:buAutoNum type="arabicPeriod"/>
            </a:pPr>
            <a:r>
              <a:rPr lang="en-US" sz="3658" dirty="0">
                <a:solidFill>
                  <a:srgbClr val="000000"/>
                </a:solidFill>
                <a:latin typeface="Poppins"/>
              </a:rPr>
              <a:t>The ACN-Data dataset is a publicly available repository of over </a:t>
            </a:r>
            <a:r>
              <a:rPr lang="en-US" sz="3658" dirty="0">
                <a:solidFill>
                  <a:srgbClr val="000000"/>
                </a:solidFill>
                <a:latin typeface="Poppins Bold"/>
              </a:rPr>
              <a:t>30,000 EV charging sessions</a:t>
            </a:r>
            <a:r>
              <a:rPr lang="en-US" sz="3658" dirty="0">
                <a:solidFill>
                  <a:srgbClr val="000000"/>
                </a:solidFill>
                <a:latin typeface="Poppins"/>
              </a:rPr>
              <a:t> meticulously compiled from two workplace charging sites in California</a:t>
            </a:r>
          </a:p>
          <a:p>
            <a:pPr marL="1137933" lvl="1" indent="-742950">
              <a:lnSpc>
                <a:spcPts val="5122"/>
              </a:lnSpc>
              <a:buFont typeface="+mj-lt"/>
              <a:buAutoNum type="arabicPeriod"/>
            </a:pPr>
            <a:r>
              <a:rPr lang="en-US" sz="3658" dirty="0">
                <a:solidFill>
                  <a:srgbClr val="000000"/>
                </a:solidFill>
                <a:latin typeface="Poppins"/>
              </a:rPr>
              <a:t>The dataset contains charging records from two stations in the university campus, namely </a:t>
            </a:r>
            <a:r>
              <a:rPr lang="en-US" sz="3658" dirty="0">
                <a:solidFill>
                  <a:srgbClr val="000000"/>
                </a:solidFill>
                <a:latin typeface="Poppins Bold"/>
              </a:rPr>
              <a:t>JPL and Caltech</a:t>
            </a:r>
            <a:r>
              <a:rPr lang="en-US" sz="3658" dirty="0">
                <a:solidFill>
                  <a:srgbClr val="000000"/>
                </a:solidFill>
                <a:latin typeface="Poppins"/>
              </a:rPr>
              <a:t>.</a:t>
            </a:r>
          </a:p>
          <a:p>
            <a:pPr marL="1137933" lvl="1" indent="-742950">
              <a:lnSpc>
                <a:spcPts val="5122"/>
              </a:lnSpc>
              <a:buFont typeface="+mj-lt"/>
              <a:buAutoNum type="arabicPeriod"/>
            </a:pPr>
            <a:r>
              <a:rPr lang="en-US" sz="3658" dirty="0">
                <a:solidFill>
                  <a:srgbClr val="000000"/>
                </a:solidFill>
                <a:latin typeface="Poppins"/>
              </a:rPr>
              <a:t>Features like </a:t>
            </a:r>
            <a:r>
              <a:rPr lang="en-US" sz="3658" dirty="0" err="1">
                <a:solidFill>
                  <a:srgbClr val="000000"/>
                </a:solidFill>
                <a:latin typeface="Poppins"/>
              </a:rPr>
              <a:t>connectionTime</a:t>
            </a:r>
            <a:r>
              <a:rPr lang="en-US" sz="3658" dirty="0">
                <a:solidFill>
                  <a:srgbClr val="000000"/>
                </a:solidFill>
                <a:latin typeface="Poppins"/>
              </a:rPr>
              <a:t>, </a:t>
            </a:r>
            <a:r>
              <a:rPr lang="en-US" sz="3658" dirty="0" err="1">
                <a:solidFill>
                  <a:srgbClr val="000000"/>
                </a:solidFill>
                <a:latin typeface="Poppins"/>
              </a:rPr>
              <a:t>doneChargingTime</a:t>
            </a:r>
            <a:r>
              <a:rPr lang="en-US" sz="3658" dirty="0">
                <a:solidFill>
                  <a:srgbClr val="000000"/>
                </a:solidFill>
                <a:latin typeface="Poppins"/>
              </a:rPr>
              <a:t>, </a:t>
            </a:r>
            <a:r>
              <a:rPr lang="en-US" sz="3658" dirty="0" err="1">
                <a:solidFill>
                  <a:srgbClr val="000000"/>
                </a:solidFill>
                <a:latin typeface="Poppins"/>
              </a:rPr>
              <a:t>disconnectTime</a:t>
            </a:r>
            <a:r>
              <a:rPr lang="en-US" sz="3658" dirty="0">
                <a:solidFill>
                  <a:srgbClr val="000000"/>
                </a:solidFill>
                <a:latin typeface="Poppins"/>
              </a:rPr>
              <a:t>, </a:t>
            </a:r>
            <a:r>
              <a:rPr lang="en-US" sz="3658" dirty="0" err="1">
                <a:solidFill>
                  <a:srgbClr val="000000"/>
                </a:solidFill>
                <a:latin typeface="Poppins"/>
              </a:rPr>
              <a:t>timezone</a:t>
            </a:r>
            <a:r>
              <a:rPr lang="en-US" sz="3658" dirty="0">
                <a:solidFill>
                  <a:srgbClr val="000000"/>
                </a:solidFill>
                <a:latin typeface="Poppins"/>
              </a:rPr>
              <a:t>, </a:t>
            </a:r>
            <a:r>
              <a:rPr lang="en-US" sz="3658" dirty="0" err="1">
                <a:solidFill>
                  <a:srgbClr val="000000"/>
                </a:solidFill>
                <a:latin typeface="Poppins"/>
              </a:rPr>
              <a:t>requestedDeparture</a:t>
            </a:r>
            <a:r>
              <a:rPr lang="en-US" sz="3658" dirty="0">
                <a:solidFill>
                  <a:srgbClr val="000000"/>
                </a:solidFill>
                <a:latin typeface="Poppins"/>
              </a:rPr>
              <a:t>, </a:t>
            </a:r>
            <a:r>
              <a:rPr lang="en-US" sz="3658" dirty="0" err="1">
                <a:solidFill>
                  <a:srgbClr val="000000"/>
                </a:solidFill>
                <a:latin typeface="Poppins"/>
              </a:rPr>
              <a:t>kWhrequested</a:t>
            </a:r>
            <a:r>
              <a:rPr lang="en-US" sz="3658" dirty="0">
                <a:solidFill>
                  <a:srgbClr val="000000"/>
                </a:solidFill>
                <a:latin typeface="Poppins"/>
              </a:rPr>
              <a:t> are in the dataset.</a:t>
            </a:r>
          </a:p>
          <a:p>
            <a:pPr marL="1137933" lvl="1" indent="-742950">
              <a:lnSpc>
                <a:spcPts val="5122"/>
              </a:lnSpc>
              <a:buFont typeface="+mj-lt"/>
              <a:buAutoNum type="arabicPeriod"/>
            </a:pPr>
            <a:r>
              <a:rPr lang="en-US" sz="3658" dirty="0">
                <a:solidFill>
                  <a:srgbClr val="000000"/>
                </a:solidFill>
                <a:latin typeface="Poppins"/>
              </a:rPr>
              <a:t>The </a:t>
            </a:r>
            <a:r>
              <a:rPr lang="en-US" sz="3658" dirty="0">
                <a:solidFill>
                  <a:srgbClr val="000000"/>
                </a:solidFill>
                <a:latin typeface="Poppins Bold"/>
              </a:rPr>
              <a:t>k-nearest neighbors (KNN) imputation method</a:t>
            </a:r>
            <a:r>
              <a:rPr lang="en-US" sz="3658" dirty="0">
                <a:solidFill>
                  <a:srgbClr val="000000"/>
                </a:solidFill>
                <a:latin typeface="Poppins"/>
              </a:rPr>
              <a:t> was employed to fill in the missing values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9FCFF"/>
        </a:solidFill>
        <a:effectLst/>
      </p:bgPr>
    </p:bg>
    <p:spTree>
      <p:nvGrpSpPr>
        <p:cNvPr id="1" name=""/>
        <p:cNvGrpSpPr/>
        <p:nvPr/>
      </p:nvGrpSpPr>
      <p:grpSpPr>
        <a:xfrm>
          <a:off x="0" y="0"/>
          <a:ext cx="0" cy="0"/>
          <a:chOff x="0" y="0"/>
          <a:chExt cx="0" cy="0"/>
        </a:xfrm>
      </p:grpSpPr>
      <p:sp>
        <p:nvSpPr>
          <p:cNvPr id="2" name="Freeform 2"/>
          <p:cNvSpPr/>
          <p:nvPr/>
        </p:nvSpPr>
        <p:spPr>
          <a:xfrm>
            <a:off x="12814530" y="2661229"/>
            <a:ext cx="10946941" cy="8896877"/>
          </a:xfrm>
          <a:custGeom>
            <a:avLst/>
            <a:gdLst/>
            <a:ahLst/>
            <a:cxnLst/>
            <a:rect l="l" t="t" r="r" b="b"/>
            <a:pathLst>
              <a:path w="10946941" h="8896877">
                <a:moveTo>
                  <a:pt x="0" y="0"/>
                </a:moveTo>
                <a:lnTo>
                  <a:pt x="10946940" y="0"/>
                </a:lnTo>
                <a:lnTo>
                  <a:pt x="10946940" y="8896877"/>
                </a:lnTo>
                <a:lnTo>
                  <a:pt x="0" y="88968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243554" y="-1718684"/>
            <a:ext cx="5643741" cy="4114800"/>
          </a:xfrm>
          <a:custGeom>
            <a:avLst/>
            <a:gdLst/>
            <a:ahLst/>
            <a:cxnLst/>
            <a:rect l="l" t="t" r="r" b="b"/>
            <a:pathLst>
              <a:path w="5643741" h="4114800">
                <a:moveTo>
                  <a:pt x="0" y="0"/>
                </a:moveTo>
                <a:lnTo>
                  <a:pt x="5643740" y="0"/>
                </a:lnTo>
                <a:lnTo>
                  <a:pt x="564374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3318276" y="307975"/>
            <a:ext cx="11651448" cy="1250950"/>
          </a:xfrm>
          <a:prstGeom prst="rect">
            <a:avLst/>
          </a:prstGeom>
        </p:spPr>
        <p:txBody>
          <a:bodyPr lIns="0" tIns="0" rIns="0" bIns="0" rtlCol="0" anchor="t">
            <a:spAutoFit/>
          </a:bodyPr>
          <a:lstStyle/>
          <a:p>
            <a:pPr>
              <a:lnSpc>
                <a:spcPts val="9799"/>
              </a:lnSpc>
            </a:pPr>
            <a:r>
              <a:rPr lang="en-US" sz="6999" spc="-118">
                <a:solidFill>
                  <a:srgbClr val="171616"/>
                </a:solidFill>
                <a:latin typeface="Poppins Bold"/>
              </a:rPr>
              <a:t>Machine Learning Models</a:t>
            </a:r>
          </a:p>
        </p:txBody>
      </p:sp>
      <p:sp>
        <p:nvSpPr>
          <p:cNvPr id="5" name="TextBox 5"/>
          <p:cNvSpPr txBox="1"/>
          <p:nvPr/>
        </p:nvSpPr>
        <p:spPr>
          <a:xfrm>
            <a:off x="0" y="1761116"/>
            <a:ext cx="8408338" cy="635000"/>
          </a:xfrm>
          <a:prstGeom prst="rect">
            <a:avLst/>
          </a:prstGeom>
        </p:spPr>
        <p:txBody>
          <a:bodyPr lIns="0" tIns="0" rIns="0" bIns="0" rtlCol="0" anchor="t">
            <a:spAutoFit/>
          </a:bodyPr>
          <a:lstStyle/>
          <a:p>
            <a:pPr algn="ctr">
              <a:lnSpc>
                <a:spcPts val="4900"/>
              </a:lnSpc>
              <a:spcBef>
                <a:spcPct val="0"/>
              </a:spcBef>
            </a:pPr>
            <a:r>
              <a:rPr lang="en-US" sz="3500" u="sng" spc="-59">
                <a:solidFill>
                  <a:srgbClr val="FF5757"/>
                </a:solidFill>
                <a:latin typeface="Poppins Bold"/>
              </a:rPr>
              <a:t> SUPPORT VECTOR MACHINE(SVM):</a:t>
            </a:r>
          </a:p>
        </p:txBody>
      </p:sp>
      <p:sp>
        <p:nvSpPr>
          <p:cNvPr id="6" name="TextBox 6"/>
          <p:cNvSpPr txBox="1"/>
          <p:nvPr/>
        </p:nvSpPr>
        <p:spPr>
          <a:xfrm>
            <a:off x="0" y="2957763"/>
            <a:ext cx="16226698" cy="6066533"/>
          </a:xfrm>
          <a:prstGeom prst="rect">
            <a:avLst/>
          </a:prstGeom>
        </p:spPr>
        <p:txBody>
          <a:bodyPr lIns="0" tIns="0" rIns="0" bIns="0" rtlCol="0" anchor="t">
            <a:spAutoFit/>
          </a:bodyPr>
          <a:lstStyle/>
          <a:p>
            <a:pPr marL="873405" lvl="1" indent="-514350">
              <a:lnSpc>
                <a:spcPts val="5255"/>
              </a:lnSpc>
              <a:buFont typeface="+mj-lt"/>
              <a:buAutoNum type="arabicPeriod"/>
            </a:pPr>
            <a:r>
              <a:rPr lang="en-US" sz="3326" spc="63" dirty="0">
                <a:solidFill>
                  <a:srgbClr val="000000"/>
                </a:solidFill>
                <a:latin typeface="Poppins"/>
              </a:rPr>
              <a:t> In this work, the target variables, i.e., the </a:t>
            </a:r>
            <a:r>
              <a:rPr lang="en-US" sz="3326" spc="63" dirty="0">
                <a:solidFill>
                  <a:srgbClr val="000000"/>
                </a:solidFill>
                <a:latin typeface="Poppins Bold"/>
              </a:rPr>
              <a:t>session duration and the energy consumption</a:t>
            </a:r>
            <a:r>
              <a:rPr lang="en-US" sz="3326" spc="63" dirty="0">
                <a:solidFill>
                  <a:srgbClr val="000000"/>
                </a:solidFill>
                <a:latin typeface="Poppins"/>
              </a:rPr>
              <a:t>, are both labelled, and thus, supervised learning will be used.</a:t>
            </a:r>
          </a:p>
          <a:p>
            <a:pPr marL="873405" lvl="1" indent="-514350">
              <a:lnSpc>
                <a:spcPts val="5255"/>
              </a:lnSpc>
              <a:buFont typeface="+mj-lt"/>
              <a:buAutoNum type="arabicPeriod"/>
            </a:pPr>
            <a:r>
              <a:rPr lang="en-US" sz="3326" spc="-56" dirty="0">
                <a:solidFill>
                  <a:srgbClr val="000000"/>
                </a:solidFill>
                <a:latin typeface="Poppins"/>
              </a:rPr>
              <a:t> Two primary methodologies exist for employing SVMs in time series prediction: </a:t>
            </a:r>
            <a:r>
              <a:rPr lang="en-US" sz="3326" spc="-56" dirty="0">
                <a:solidFill>
                  <a:srgbClr val="000000"/>
                </a:solidFill>
                <a:latin typeface="Poppins Bold"/>
              </a:rPr>
              <a:t>Support vector regression (SVR)</a:t>
            </a:r>
            <a:r>
              <a:rPr lang="en-US" sz="3326" spc="-56" dirty="0">
                <a:solidFill>
                  <a:srgbClr val="000000"/>
                </a:solidFill>
                <a:latin typeface="Poppins"/>
              </a:rPr>
              <a:t> and support vector classification (SVC).</a:t>
            </a:r>
          </a:p>
          <a:p>
            <a:pPr marL="873405" lvl="1" indent="-514350">
              <a:lnSpc>
                <a:spcPts val="5255"/>
              </a:lnSpc>
              <a:buFont typeface="+mj-lt"/>
              <a:buAutoNum type="arabicPeriod"/>
            </a:pPr>
            <a:r>
              <a:rPr lang="en-US" sz="3326" spc="-56" dirty="0">
                <a:solidFill>
                  <a:srgbClr val="000000"/>
                </a:solidFill>
                <a:latin typeface="Poppins"/>
              </a:rPr>
              <a:t> Since both target </a:t>
            </a:r>
            <a:r>
              <a:rPr lang="en-US" sz="3326" spc="-56" dirty="0">
                <a:solidFill>
                  <a:srgbClr val="000000"/>
                </a:solidFill>
                <a:latin typeface="Poppins Bold"/>
              </a:rPr>
              <a:t>variables are continuous </a:t>
            </a:r>
            <a:r>
              <a:rPr lang="en-US" sz="3326" spc="-56" dirty="0">
                <a:solidFill>
                  <a:srgbClr val="000000"/>
                </a:solidFill>
                <a:latin typeface="Poppins"/>
              </a:rPr>
              <a:t>values, we used regression models as opposed to classification models, which deal with categorical target values.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9FCFF"/>
        </a:solidFill>
        <a:effectLst/>
      </p:bgPr>
    </p:bg>
    <p:spTree>
      <p:nvGrpSpPr>
        <p:cNvPr id="1" name=""/>
        <p:cNvGrpSpPr/>
        <p:nvPr/>
      </p:nvGrpSpPr>
      <p:grpSpPr>
        <a:xfrm>
          <a:off x="0" y="0"/>
          <a:ext cx="0" cy="0"/>
          <a:chOff x="0" y="0"/>
          <a:chExt cx="0" cy="0"/>
        </a:xfrm>
      </p:grpSpPr>
      <p:sp>
        <p:nvSpPr>
          <p:cNvPr id="2" name="Freeform 2"/>
          <p:cNvSpPr/>
          <p:nvPr/>
        </p:nvSpPr>
        <p:spPr>
          <a:xfrm>
            <a:off x="277053" y="0"/>
            <a:ext cx="8866947" cy="7207811"/>
          </a:xfrm>
          <a:custGeom>
            <a:avLst/>
            <a:gdLst/>
            <a:ahLst/>
            <a:cxnLst/>
            <a:rect l="l" t="t" r="r" b="b"/>
            <a:pathLst>
              <a:path w="8866947" h="7207811">
                <a:moveTo>
                  <a:pt x="0" y="0"/>
                </a:moveTo>
                <a:lnTo>
                  <a:pt x="8866947" y="0"/>
                </a:lnTo>
                <a:lnTo>
                  <a:pt x="8866947" y="7207811"/>
                </a:lnTo>
                <a:lnTo>
                  <a:pt x="0" y="7207811"/>
                </a:lnTo>
                <a:lnTo>
                  <a:pt x="0" y="0"/>
                </a:lnTo>
                <a:close/>
              </a:path>
            </a:pathLst>
          </a:custGeom>
          <a:blipFill>
            <a:blip r:embed="rId3"/>
            <a:stretch>
              <a:fillRect l="-39" r="-39" b="-3621"/>
            </a:stretch>
          </a:blipFill>
        </p:spPr>
      </p:sp>
      <p:sp>
        <p:nvSpPr>
          <p:cNvPr id="3" name="Freeform 3"/>
          <p:cNvSpPr/>
          <p:nvPr/>
        </p:nvSpPr>
        <p:spPr>
          <a:xfrm>
            <a:off x="752600" y="7851157"/>
            <a:ext cx="6951942" cy="2435843"/>
          </a:xfrm>
          <a:custGeom>
            <a:avLst/>
            <a:gdLst/>
            <a:ahLst/>
            <a:cxnLst/>
            <a:rect l="l" t="t" r="r" b="b"/>
            <a:pathLst>
              <a:path w="6951942" h="2435843">
                <a:moveTo>
                  <a:pt x="0" y="0"/>
                </a:moveTo>
                <a:lnTo>
                  <a:pt x="6951942" y="0"/>
                </a:lnTo>
                <a:lnTo>
                  <a:pt x="6951942" y="2435844"/>
                </a:lnTo>
                <a:lnTo>
                  <a:pt x="0" y="2435844"/>
                </a:lnTo>
                <a:lnTo>
                  <a:pt x="0" y="0"/>
                </a:lnTo>
                <a:close/>
              </a:path>
            </a:pathLst>
          </a:custGeom>
          <a:blipFill>
            <a:blip r:embed="rId4"/>
            <a:stretch>
              <a:fillRect t="-5041" b="-5041"/>
            </a:stretch>
          </a:blipFill>
        </p:spPr>
      </p:sp>
      <p:sp>
        <p:nvSpPr>
          <p:cNvPr id="4" name="TextBox 4"/>
          <p:cNvSpPr txBox="1"/>
          <p:nvPr/>
        </p:nvSpPr>
        <p:spPr>
          <a:xfrm>
            <a:off x="9683651" y="1781315"/>
            <a:ext cx="8115300" cy="6619595"/>
          </a:xfrm>
          <a:prstGeom prst="rect">
            <a:avLst/>
          </a:prstGeom>
        </p:spPr>
        <p:txBody>
          <a:bodyPr lIns="0" tIns="0" rIns="0" bIns="0" rtlCol="0" anchor="t">
            <a:spAutoFit/>
          </a:bodyPr>
          <a:lstStyle/>
          <a:p>
            <a:pPr>
              <a:lnSpc>
                <a:spcPts val="4740"/>
              </a:lnSpc>
            </a:pPr>
            <a:r>
              <a:rPr lang="en-US" sz="3386" spc="-57">
                <a:solidFill>
                  <a:srgbClr val="000000"/>
                </a:solidFill>
                <a:latin typeface="Poppins"/>
              </a:rPr>
              <a:t>Where:</a:t>
            </a:r>
          </a:p>
          <a:p>
            <a:pPr>
              <a:lnSpc>
                <a:spcPts val="4740"/>
              </a:lnSpc>
            </a:pPr>
            <a:r>
              <a:rPr lang="en-US" sz="3386" spc="-57">
                <a:solidFill>
                  <a:srgbClr val="000000"/>
                </a:solidFill>
                <a:latin typeface="Poppins"/>
              </a:rPr>
              <a:t> (w) : the weight vector defines the coefficients associated with each feature </a:t>
            </a:r>
          </a:p>
          <a:p>
            <a:pPr>
              <a:lnSpc>
                <a:spcPts val="4740"/>
              </a:lnSpc>
            </a:pPr>
            <a:r>
              <a:rPr lang="en-US" sz="3386" spc="-57">
                <a:solidFill>
                  <a:srgbClr val="000000"/>
                </a:solidFill>
                <a:latin typeface="Poppins"/>
              </a:rPr>
              <a:t>(b) : bias term </a:t>
            </a:r>
          </a:p>
          <a:p>
            <a:pPr>
              <a:lnSpc>
                <a:spcPts val="4740"/>
              </a:lnSpc>
            </a:pPr>
            <a:r>
              <a:rPr lang="en-US" sz="3386" spc="-57">
                <a:solidFill>
                  <a:srgbClr val="000000"/>
                </a:solidFill>
                <a:latin typeface="Poppins"/>
              </a:rPr>
              <a:t>(ϵ) : error margin in plane </a:t>
            </a:r>
          </a:p>
          <a:p>
            <a:pPr>
              <a:lnSpc>
                <a:spcPts val="4740"/>
              </a:lnSpc>
            </a:pPr>
            <a:r>
              <a:rPr lang="en-US" sz="3386" spc="-57">
                <a:solidFill>
                  <a:srgbClr val="000000"/>
                </a:solidFill>
                <a:latin typeface="Poppins"/>
              </a:rPr>
              <a:t>(ξ) : deviations beyond the error margin </a:t>
            </a:r>
          </a:p>
          <a:p>
            <a:pPr>
              <a:lnSpc>
                <a:spcPts val="4740"/>
              </a:lnSpc>
              <a:spcBef>
                <a:spcPct val="0"/>
              </a:spcBef>
            </a:pPr>
            <a:r>
              <a:rPr lang="en-US" sz="3386" spc="-57">
                <a:solidFill>
                  <a:srgbClr val="000000"/>
                </a:solidFill>
                <a:latin typeface="Poppins"/>
              </a:rPr>
              <a:t>(C) : controls the trade-off between a smooth hyperplane and minimizing errors</a:t>
            </a:r>
          </a:p>
        </p:txBody>
      </p:sp>
      <p:sp>
        <p:nvSpPr>
          <p:cNvPr id="5" name="TextBox 5"/>
          <p:cNvSpPr txBox="1"/>
          <p:nvPr/>
        </p:nvSpPr>
        <p:spPr>
          <a:xfrm>
            <a:off x="3276071" y="7150661"/>
            <a:ext cx="1905000" cy="514350"/>
          </a:xfrm>
          <a:prstGeom prst="rect">
            <a:avLst/>
          </a:prstGeom>
        </p:spPr>
        <p:txBody>
          <a:bodyPr lIns="0" tIns="0" rIns="0" bIns="0" rtlCol="0" anchor="t">
            <a:spAutoFit/>
          </a:bodyPr>
          <a:lstStyle/>
          <a:p>
            <a:pPr algn="ctr">
              <a:lnSpc>
                <a:spcPts val="4200"/>
              </a:lnSpc>
            </a:pPr>
            <a:r>
              <a:rPr lang="en-US" sz="3000">
                <a:solidFill>
                  <a:srgbClr val="000000"/>
                </a:solidFill>
                <a:latin typeface="Canva Sans Bold"/>
              </a:rPr>
              <a:t>Fig.3: SVR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TotalTime>
  <Words>2670</Words>
  <Application>Microsoft Office PowerPoint</Application>
  <PresentationFormat>Custom</PresentationFormat>
  <Paragraphs>197</Paragraphs>
  <Slides>33</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Poppins Bold</vt:lpstr>
      <vt:lpstr>Arial</vt:lpstr>
      <vt:lpstr>Canva Sans</vt:lpstr>
      <vt:lpstr>Calibri</vt:lpstr>
      <vt:lpstr>Canva Sans Bold</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PPT_final</dc:title>
  <dc:creator>Shreshtha Gupta</dc:creator>
  <cp:lastModifiedBy>SHRESHTHA GUPTA</cp:lastModifiedBy>
  <cp:revision>2</cp:revision>
  <dcterms:created xsi:type="dcterms:W3CDTF">2006-08-16T00:00:00Z</dcterms:created>
  <dcterms:modified xsi:type="dcterms:W3CDTF">2023-12-07T17:51:13Z</dcterms:modified>
  <dc:identifier>DAFw3VU2vlg</dc:identifier>
</cp:coreProperties>
</file>